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4"/>
  </p:sldMasterIdLst>
  <p:notesMasterIdLst>
    <p:notesMasterId r:id="rId40"/>
  </p:notesMasterIdLst>
  <p:sldIdLst>
    <p:sldId id="260" r:id="rId5"/>
    <p:sldId id="268" r:id="rId6"/>
    <p:sldId id="266" r:id="rId7"/>
    <p:sldId id="257" r:id="rId8"/>
    <p:sldId id="347" r:id="rId9"/>
    <p:sldId id="351" r:id="rId10"/>
    <p:sldId id="352" r:id="rId11"/>
    <p:sldId id="353" r:id="rId12"/>
    <p:sldId id="354" r:id="rId13"/>
    <p:sldId id="356" r:id="rId14"/>
    <p:sldId id="357" r:id="rId15"/>
    <p:sldId id="358" r:id="rId16"/>
    <p:sldId id="359" r:id="rId17"/>
    <p:sldId id="360" r:id="rId18"/>
    <p:sldId id="349" r:id="rId19"/>
    <p:sldId id="361" r:id="rId20"/>
    <p:sldId id="362" r:id="rId21"/>
    <p:sldId id="365" r:id="rId22"/>
    <p:sldId id="363" r:id="rId23"/>
    <p:sldId id="364" r:id="rId24"/>
    <p:sldId id="369" r:id="rId25"/>
    <p:sldId id="366" r:id="rId26"/>
    <p:sldId id="367" r:id="rId27"/>
    <p:sldId id="370" r:id="rId28"/>
    <p:sldId id="368" r:id="rId29"/>
    <p:sldId id="371" r:id="rId30"/>
    <p:sldId id="350" r:id="rId31"/>
    <p:sldId id="372" r:id="rId32"/>
    <p:sldId id="373" r:id="rId33"/>
    <p:sldId id="377" r:id="rId34"/>
    <p:sldId id="376" r:id="rId35"/>
    <p:sldId id="375" r:id="rId36"/>
    <p:sldId id="374" r:id="rId37"/>
    <p:sldId id="346" r:id="rId38"/>
    <p:sldId id="263" r:id="rId39"/>
  </p:sldIdLst>
  <p:sldSz cx="12192000" cy="6858000"/>
  <p:notesSz cx="6858000" cy="9144000"/>
  <p:embeddedFontLst>
    <p:embeddedFont>
      <p:font typeface="Segoe UI Light" panose="020B0502040204020203" pitchFamily="34" charset="0"/>
      <p:regular r:id="rId41"/>
      <p:italic r:id="rId42"/>
    </p:embeddedFont>
    <p:embeddedFont>
      <p:font typeface="Rabiohead" panose="020B0604020202020204" charset="0"/>
      <p:regular r:id="rId43"/>
    </p:embeddedFont>
    <p:embeddedFont>
      <p:font typeface="Calibri" panose="020F0502020204030204" pitchFamily="34" charset="0"/>
      <p:regular r:id="rId44"/>
      <p:bold r:id="rId45"/>
      <p:italic r:id="rId46"/>
      <p:boldItalic r:id="rId47"/>
    </p:embeddedFont>
  </p:embeddedFontLst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3D1FF"/>
    <a:srgbClr val="0072C5"/>
    <a:srgbClr val="0594FF"/>
    <a:srgbClr val="2828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09" autoAdjust="0"/>
    <p:restoredTop sz="94660"/>
  </p:normalViewPr>
  <p:slideViewPr>
    <p:cSldViewPr snapToGrid="0" showGuides="1">
      <p:cViewPr varScale="1">
        <p:scale>
          <a:sx n="73" d="100"/>
          <a:sy n="73" d="100"/>
        </p:scale>
        <p:origin x="40" y="58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font" Target="fonts/font2.fntdata"/><Relationship Id="rId47" Type="http://schemas.openxmlformats.org/officeDocument/2006/relationships/font" Target="fonts/font7.fntdata"/><Relationship Id="rId50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notesMaster" Target="notesMasters/notesMaster1.xml"/><Relationship Id="rId45" Type="http://schemas.openxmlformats.org/officeDocument/2006/relationships/font" Target="fonts/font5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font" Target="fonts/font4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font" Target="fonts/font3.fntdata"/><Relationship Id="rId48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font" Target="fonts/font6.fntdata"/><Relationship Id="rId20" Type="http://schemas.openxmlformats.org/officeDocument/2006/relationships/slide" Target="slides/slide16.xml"/><Relationship Id="rId41" Type="http://schemas.openxmlformats.org/officeDocument/2006/relationships/font" Target="fonts/font1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48595D-823D-4C13-AB03-2A799184915F}" type="datetimeFigureOut">
              <a:rPr lang="es-ES" smtClean="0"/>
              <a:t>08/06/2015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2FE2D7-9CB1-440F-9723-FCBAAF2E974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483753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2FE2D7-9CB1-440F-9723-FCBAAF2E974A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88153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2FE2D7-9CB1-440F-9723-FCBAAF2E974A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752275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2FE2D7-9CB1-440F-9723-FCBAAF2E974A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421888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2FE2D7-9CB1-440F-9723-FCBAAF2E974A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748336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2FE2D7-9CB1-440F-9723-FCBAAF2E974A}" type="slidenum">
              <a:rPr lang="es-ES" smtClean="0"/>
              <a:t>34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471615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unch">
    <p:bg>
      <p:bgPr>
        <a:gradFill>
          <a:gsLst>
            <a:gs pos="40000">
              <a:srgbClr val="0594FF"/>
            </a:gs>
            <a:gs pos="0">
              <a:srgbClr val="0594FF"/>
            </a:gs>
            <a:gs pos="100000">
              <a:srgbClr val="0072C5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9240" y="3292949"/>
            <a:ext cx="3110219" cy="4448071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1521" y="1030977"/>
            <a:ext cx="8128958" cy="2709652"/>
          </a:xfrm>
          <a:prstGeom prst="rect">
            <a:avLst/>
          </a:prstGeom>
          <a:effectLst>
            <a:glow rad="508000">
              <a:schemeClr val="bg1">
                <a:alpha val="60000"/>
              </a:schemeClr>
            </a:glow>
          </a:effectLst>
        </p:spPr>
      </p:pic>
      <p:sp>
        <p:nvSpPr>
          <p:cNvPr id="12" name="CuadroTexto 11"/>
          <p:cNvSpPr txBox="1"/>
          <p:nvPr userDrawn="1"/>
        </p:nvSpPr>
        <p:spPr>
          <a:xfrm>
            <a:off x="3060441" y="5516984"/>
            <a:ext cx="89014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dirty="0" smtClean="0">
                <a:solidFill>
                  <a:schemeClr val="bg1"/>
                </a:solidFill>
                <a:latin typeface="Rabiohead" panose="00000400000000000000" pitchFamily="2" charset="0"/>
              </a:rPr>
              <a:t>Madrid, 9 y 10</a:t>
            </a:r>
            <a:r>
              <a:rPr lang="en-US" sz="5400" baseline="0" dirty="0" smtClean="0">
                <a:solidFill>
                  <a:schemeClr val="bg1"/>
                </a:solidFill>
                <a:latin typeface="Rabiohead" panose="00000400000000000000" pitchFamily="2" charset="0"/>
              </a:rPr>
              <a:t> de </a:t>
            </a:r>
            <a:r>
              <a:rPr lang="en-US" sz="5400" baseline="0" dirty="0" err="1" smtClean="0">
                <a:solidFill>
                  <a:schemeClr val="bg1"/>
                </a:solidFill>
                <a:latin typeface="Rabiohead" panose="00000400000000000000" pitchFamily="2" charset="0"/>
              </a:rPr>
              <a:t>junio</a:t>
            </a:r>
            <a:r>
              <a:rPr lang="en-US" sz="5400" baseline="0" dirty="0" smtClean="0">
                <a:solidFill>
                  <a:schemeClr val="bg1"/>
                </a:solidFill>
                <a:latin typeface="Rabiohead" panose="00000400000000000000" pitchFamily="2" charset="0"/>
              </a:rPr>
              <a:t> de 2015</a:t>
            </a:r>
            <a:endParaRPr lang="es-ES" sz="5400" dirty="0">
              <a:solidFill>
                <a:schemeClr val="bg1"/>
              </a:solidFill>
              <a:latin typeface="Rabiohead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9364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 mod="1"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thor 2">
    <p:bg>
      <p:bgPr>
        <a:gradFill flip="none" rotWithShape="1">
          <a:gsLst>
            <a:gs pos="40000">
              <a:srgbClr val="0384E4"/>
            </a:gs>
            <a:gs pos="0">
              <a:srgbClr val="0594FF"/>
            </a:gs>
            <a:gs pos="100000">
              <a:srgbClr val="0072C5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8339" y="145313"/>
            <a:ext cx="3109515" cy="1036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966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529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ponsors">
    <p:bg>
      <p:bgPr>
        <a:gradFill>
          <a:gsLst>
            <a:gs pos="40000">
              <a:srgbClr val="0384E4"/>
            </a:gs>
            <a:gs pos="0">
              <a:srgbClr val="0594FF"/>
            </a:gs>
            <a:gs pos="100000">
              <a:srgbClr val="0072C5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402"/>
          <a:stretch/>
        </p:blipFill>
        <p:spPr>
          <a:xfrm>
            <a:off x="1330422" y="256327"/>
            <a:ext cx="9531156" cy="6345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456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pos="7310" userDrawn="1">
          <p15:clr>
            <a:srgbClr val="FBAE40"/>
          </p15:clr>
        </p15:guide>
        <p15:guide id="4" pos="37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ponsors-Fin">
    <p:bg>
      <p:bgPr>
        <a:gradFill>
          <a:gsLst>
            <a:gs pos="40000">
              <a:srgbClr val="0384E4"/>
            </a:gs>
            <a:gs pos="0">
              <a:srgbClr val="0594FF"/>
            </a:gs>
            <a:gs pos="100000">
              <a:srgbClr val="0072C5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381"/>
          <a:stretch/>
        </p:blipFill>
        <p:spPr>
          <a:xfrm>
            <a:off x="2272267" y="1705707"/>
            <a:ext cx="7647466" cy="5150618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845" y="126358"/>
            <a:ext cx="4828310" cy="1609436"/>
          </a:xfrm>
          <a:prstGeom prst="rect">
            <a:avLst/>
          </a:prstGeom>
          <a:effectLst>
            <a:glow rad="508000">
              <a:schemeClr val="bg1">
                <a:alpha val="6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907114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pos="7310">
          <p15:clr>
            <a:srgbClr val="FBAE40"/>
          </p15:clr>
        </p15:guide>
        <p15:guide id="4" pos="37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Section">
    <p:bg>
      <p:bgPr>
        <a:gradFill flip="none" rotWithShape="1">
          <a:gsLst>
            <a:gs pos="40000">
              <a:srgbClr val="0384E4"/>
            </a:gs>
            <a:gs pos="0">
              <a:srgbClr val="0594FF"/>
            </a:gs>
            <a:gs pos="100000">
              <a:srgbClr val="0072C5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2766218"/>
            <a:ext cx="10515600" cy="1325563"/>
          </a:xfrm>
          <a:noFill/>
        </p:spPr>
        <p:txBody>
          <a:bodyPr>
            <a:noAutofit/>
          </a:bodyPr>
          <a:lstStyle>
            <a:lvl1pPr algn="ctr">
              <a:defRPr sz="6000" b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8339" y="145313"/>
            <a:ext cx="3109515" cy="1036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700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529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thor">
    <p:bg>
      <p:bgPr>
        <a:gradFill flip="none" rotWithShape="1">
          <a:gsLst>
            <a:gs pos="40000">
              <a:srgbClr val="0384E4"/>
            </a:gs>
            <a:gs pos="0">
              <a:srgbClr val="0594FF"/>
            </a:gs>
            <a:gs pos="100000">
              <a:srgbClr val="0072C5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8339" y="145313"/>
            <a:ext cx="3109515" cy="1036505"/>
          </a:xfrm>
          <a:prstGeom prst="rect">
            <a:avLst/>
          </a:prstGeom>
        </p:spPr>
      </p:pic>
      <p:sp>
        <p:nvSpPr>
          <p:cNvPr id="5" name="Marcador de posición de imagen 4"/>
          <p:cNvSpPr>
            <a:spLocks noGrp="1"/>
          </p:cNvSpPr>
          <p:nvPr>
            <p:ph type="pic" sz="quarter" idx="10"/>
          </p:nvPr>
        </p:nvSpPr>
        <p:spPr>
          <a:xfrm>
            <a:off x="766916" y="914399"/>
            <a:ext cx="2428568" cy="2458065"/>
          </a:xfrm>
          <a:prstGeom prst="ellipse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8" name="Título 7"/>
          <p:cNvSpPr>
            <a:spLocks noGrp="1"/>
          </p:cNvSpPr>
          <p:nvPr>
            <p:ph type="title" hasCustomPrompt="1"/>
          </p:nvPr>
        </p:nvSpPr>
        <p:spPr>
          <a:xfrm>
            <a:off x="3726425" y="1222382"/>
            <a:ext cx="8023123" cy="1687965"/>
          </a:xfrm>
        </p:spPr>
        <p:txBody>
          <a:bodyPr>
            <a:normAutofit/>
          </a:bodyPr>
          <a:lstStyle>
            <a:lvl1pPr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s-ES" dirty="0" err="1" smtClean="0"/>
              <a:t>Author</a:t>
            </a:r>
            <a:r>
              <a:rPr lang="es-ES" dirty="0" smtClean="0"/>
              <a:t> </a:t>
            </a:r>
            <a:r>
              <a:rPr lang="es-ES" dirty="0" err="1" smtClean="0"/>
              <a:t>name</a:t>
            </a:r>
            <a:r>
              <a:rPr lang="es-ES" dirty="0" smtClean="0"/>
              <a:t> </a:t>
            </a:r>
            <a:r>
              <a:rPr lang="es-ES" dirty="0" err="1" smtClean="0"/>
              <a:t>author</a:t>
            </a:r>
            <a:r>
              <a:rPr lang="es-ES" dirty="0" smtClean="0"/>
              <a:t> </a:t>
            </a:r>
            <a:r>
              <a:rPr lang="es-ES" dirty="0" err="1" smtClean="0"/>
              <a:t>name</a:t>
            </a:r>
            <a:endParaRPr lang="es-ES" dirty="0"/>
          </a:p>
        </p:txBody>
      </p:sp>
      <p:sp>
        <p:nvSpPr>
          <p:cNvPr id="22" name="Marcador de texto 20"/>
          <p:cNvSpPr>
            <a:spLocks noGrp="1"/>
          </p:cNvSpPr>
          <p:nvPr>
            <p:ph type="body" sz="quarter" idx="12" hasCustomPrompt="1"/>
          </p:nvPr>
        </p:nvSpPr>
        <p:spPr>
          <a:xfrm>
            <a:off x="3726424" y="3720293"/>
            <a:ext cx="8023225" cy="414338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s-ES" dirty="0" smtClean="0"/>
              <a:t>Job </a:t>
            </a:r>
            <a:r>
              <a:rPr lang="es-ES" dirty="0" err="1" smtClean="0"/>
              <a:t>title</a:t>
            </a:r>
            <a:endParaRPr lang="es-ES" dirty="0"/>
          </a:p>
        </p:txBody>
      </p:sp>
      <p:sp>
        <p:nvSpPr>
          <p:cNvPr id="23" name="Marcador de texto 20"/>
          <p:cNvSpPr>
            <a:spLocks noGrp="1"/>
          </p:cNvSpPr>
          <p:nvPr>
            <p:ph type="body" sz="quarter" idx="13" hasCustomPrompt="1"/>
          </p:nvPr>
        </p:nvSpPr>
        <p:spPr>
          <a:xfrm>
            <a:off x="3726424" y="4299179"/>
            <a:ext cx="8023225" cy="414338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s-ES" dirty="0" err="1" smtClean="0"/>
              <a:t>Award</a:t>
            </a:r>
            <a:endParaRPr lang="es-ES" dirty="0"/>
          </a:p>
        </p:txBody>
      </p:sp>
      <p:sp>
        <p:nvSpPr>
          <p:cNvPr id="24" name="Marcador de texto 20"/>
          <p:cNvSpPr>
            <a:spLocks noGrp="1"/>
          </p:cNvSpPr>
          <p:nvPr>
            <p:ph type="body" sz="quarter" idx="14" hasCustomPrompt="1"/>
          </p:nvPr>
        </p:nvSpPr>
        <p:spPr>
          <a:xfrm>
            <a:off x="3726323" y="3114392"/>
            <a:ext cx="8023225" cy="414338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s-ES" dirty="0" smtClean="0"/>
              <a:t>Company</a:t>
            </a:r>
            <a:endParaRPr lang="es-ES" dirty="0"/>
          </a:p>
        </p:txBody>
      </p:sp>
      <p:sp>
        <p:nvSpPr>
          <p:cNvPr id="25" name="Marcador de texto 20"/>
          <p:cNvSpPr>
            <a:spLocks noGrp="1"/>
          </p:cNvSpPr>
          <p:nvPr>
            <p:ph type="body" sz="quarter" idx="15" hasCustomPrompt="1"/>
          </p:nvPr>
        </p:nvSpPr>
        <p:spPr>
          <a:xfrm>
            <a:off x="3726322" y="4912702"/>
            <a:ext cx="8023225" cy="414338"/>
          </a:xfr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 dirty="0" smtClean="0"/>
              <a:t>Blog 1</a:t>
            </a:r>
            <a:endParaRPr lang="es-ES" dirty="0"/>
          </a:p>
        </p:txBody>
      </p:sp>
      <p:sp>
        <p:nvSpPr>
          <p:cNvPr id="26" name="Marcador de texto 20"/>
          <p:cNvSpPr>
            <a:spLocks noGrp="1"/>
          </p:cNvSpPr>
          <p:nvPr>
            <p:ph type="body" sz="quarter" idx="16" hasCustomPrompt="1"/>
          </p:nvPr>
        </p:nvSpPr>
        <p:spPr>
          <a:xfrm>
            <a:off x="3726321" y="5526225"/>
            <a:ext cx="8023225" cy="414338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s-ES" dirty="0" smtClean="0"/>
              <a:t>Blog 2</a:t>
            </a:r>
            <a:endParaRPr lang="es-ES" dirty="0"/>
          </a:p>
        </p:txBody>
      </p:sp>
      <p:sp>
        <p:nvSpPr>
          <p:cNvPr id="27" name="Marcador de texto 20"/>
          <p:cNvSpPr>
            <a:spLocks noGrp="1"/>
          </p:cNvSpPr>
          <p:nvPr>
            <p:ph type="body" sz="quarter" idx="17" hasCustomPrompt="1"/>
          </p:nvPr>
        </p:nvSpPr>
        <p:spPr>
          <a:xfrm>
            <a:off x="3726321" y="6139748"/>
            <a:ext cx="8023225" cy="414338"/>
          </a:xfrm>
        </p:spPr>
        <p:txBody>
          <a:bodyPr/>
          <a:lstStyle>
            <a:lvl1pPr marL="0" indent="0">
              <a:buNone/>
              <a:defRPr b="1">
                <a:solidFill>
                  <a:schemeClr val="bg1"/>
                </a:solidFill>
                <a:latin typeface="Segoe UI "/>
                <a:cs typeface="Segoe UI Light" panose="020B0502040204020203" pitchFamily="34" charset="0"/>
              </a:defRPr>
            </a:lvl1pPr>
            <a:lvl2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 dirty="0" smtClean="0"/>
              <a:t>Twitter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23072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529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with image on the r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gradFill>
            <a:gsLst>
              <a:gs pos="40000">
                <a:srgbClr val="0388EB"/>
              </a:gs>
              <a:gs pos="0">
                <a:srgbClr val="0594FF"/>
              </a:gs>
              <a:gs pos="100000">
                <a:srgbClr val="0072C5"/>
              </a:gs>
            </a:gsLst>
            <a:path path="circle">
              <a:fillToRect l="50000" t="50000" r="50000" b="50000"/>
            </a:path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Título 5"/>
          <p:cNvSpPr>
            <a:spLocks noGrp="1"/>
          </p:cNvSpPr>
          <p:nvPr>
            <p:ph type="title"/>
          </p:nvPr>
        </p:nvSpPr>
        <p:spPr>
          <a:xfrm>
            <a:off x="578934" y="869796"/>
            <a:ext cx="4938132" cy="5096106"/>
          </a:xfrm>
        </p:spPr>
        <p:txBody>
          <a:bodyPr>
            <a:no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ES" dirty="0"/>
          </a:p>
        </p:txBody>
      </p:sp>
      <p:sp>
        <p:nvSpPr>
          <p:cNvPr id="8" name="Marcador de posición de imagen 7"/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endParaRPr lang="es-ES"/>
          </a:p>
        </p:txBody>
      </p:sp>
      <p:pic>
        <p:nvPicPr>
          <p:cNvPr id="3" name="Imagen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276" y="102182"/>
            <a:ext cx="1996296" cy="665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665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with image on the lef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gradFill>
            <a:gsLst>
              <a:gs pos="40000">
                <a:srgbClr val="0388EB"/>
              </a:gs>
              <a:gs pos="0">
                <a:srgbClr val="0594FF"/>
              </a:gs>
              <a:gs pos="100000">
                <a:srgbClr val="0072C5"/>
              </a:gs>
            </a:gsLst>
            <a:path path="circle">
              <a:fillToRect l="50000" t="50000" r="50000" b="50000"/>
            </a:path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Título 5"/>
          <p:cNvSpPr>
            <a:spLocks noGrp="1"/>
          </p:cNvSpPr>
          <p:nvPr>
            <p:ph type="title"/>
          </p:nvPr>
        </p:nvSpPr>
        <p:spPr>
          <a:xfrm>
            <a:off x="6745558" y="880947"/>
            <a:ext cx="4938132" cy="5096106"/>
          </a:xfrm>
        </p:spPr>
        <p:txBody>
          <a:bodyPr>
            <a:no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ES" dirty="0"/>
          </a:p>
        </p:txBody>
      </p:sp>
      <p:sp>
        <p:nvSpPr>
          <p:cNvPr id="7" name="Marcador de posición de imagen 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8000"/>
          </a:xfrm>
        </p:spPr>
        <p:txBody>
          <a:bodyPr/>
          <a:lstStyle/>
          <a:p>
            <a:endParaRPr lang="es-ES"/>
          </a:p>
        </p:txBody>
      </p:sp>
      <p:pic>
        <p:nvPicPr>
          <p:cNvPr id="8" name="Imagen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3895" y="107758"/>
            <a:ext cx="1996296" cy="665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168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9"/>
          <p:cNvSpPr/>
          <p:nvPr userDrawn="1"/>
        </p:nvSpPr>
        <p:spPr bwMode="gray">
          <a:xfrm>
            <a:off x="2451085" y="2072640"/>
            <a:ext cx="9301180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04" tIns="45703" rIns="91404" bIns="45703" numCol="1" spcCol="0" rtlCol="0" anchor="ctr" anchorCtr="0" compatLnSpc="1">
            <a:prstTxWarp prst="textNoShape">
              <a:avLst/>
            </a:prstTxWarp>
          </a:bodyPr>
          <a:lstStyle/>
          <a:p>
            <a:pPr algn="ctr" defTabSz="913788" fontAlgn="base">
              <a:spcBef>
                <a:spcPct val="0"/>
              </a:spcBef>
              <a:spcAft>
                <a:spcPct val="0"/>
              </a:spcAft>
            </a:pPr>
            <a:endParaRPr lang="en-US" sz="22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4" name="Rectangle 14"/>
          <p:cNvSpPr/>
          <p:nvPr userDrawn="1"/>
        </p:nvSpPr>
        <p:spPr bwMode="gray">
          <a:xfrm>
            <a:off x="0" y="2072640"/>
            <a:ext cx="2286000" cy="2286000"/>
          </a:xfrm>
          <a:prstGeom prst="rect">
            <a:avLst/>
          </a:prstGeom>
          <a:solidFill>
            <a:srgbClr val="0072C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04" tIns="45703" rIns="91404" bIns="45703" numCol="1" spcCol="0" rtlCol="0" anchor="ctr" anchorCtr="0" compatLnSpc="1">
            <a:prstTxWarp prst="textNoShape">
              <a:avLst/>
            </a:prstTxWarp>
          </a:bodyPr>
          <a:lstStyle/>
          <a:p>
            <a:pPr algn="ctr" defTabSz="913788" fontAlgn="base">
              <a:spcBef>
                <a:spcPct val="0"/>
              </a:spcBef>
              <a:spcAft>
                <a:spcPct val="0"/>
              </a:spcAft>
            </a:pPr>
            <a:endParaRPr lang="en-US" sz="22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ítulo 5"/>
          <p:cNvSpPr>
            <a:spLocks noGrp="1"/>
          </p:cNvSpPr>
          <p:nvPr>
            <p:ph type="title" hasCustomPrompt="1"/>
          </p:nvPr>
        </p:nvSpPr>
        <p:spPr>
          <a:xfrm>
            <a:off x="2761891" y="2633873"/>
            <a:ext cx="8633603" cy="1075486"/>
          </a:xfrm>
        </p:spPr>
        <p:txBody>
          <a:bodyPr>
            <a:noAutofit/>
          </a:bodyPr>
          <a:lstStyle>
            <a:lvl1pPr>
              <a:defRPr lang="es-ES" sz="5400" b="0" kern="1200" cap="none" spc="-100" baseline="0" dirty="0" smtClean="0">
                <a:ln w="3175">
                  <a:noFill/>
                </a:ln>
                <a:solidFill>
                  <a:schemeClr val="tx1">
                    <a:lumMod val="50000"/>
                    <a:lumOff val="50000"/>
                    <a:alpha val="99000"/>
                  </a:schemeClr>
                </a:solidFill>
                <a:effectLst/>
                <a:latin typeface="Segoe UI Light" pitchFamily="34" charset="0"/>
                <a:ea typeface="+mn-ea"/>
                <a:cs typeface="Arial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s-ES" dirty="0" smtClean="0"/>
              <a:t>Título</a:t>
            </a:r>
            <a:endParaRPr lang="es-ES" dirty="0"/>
          </a:p>
        </p:txBody>
      </p:sp>
      <p:pic>
        <p:nvPicPr>
          <p:cNvPr id="8" name="Picture 8" descr="C:\Users\Jonahs\Dropbox\Projects SCOTT\MEET Windows Azure\source\Background\tile-icon-media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791" y="2558431"/>
            <a:ext cx="1314418" cy="1314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n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1211" y="112863"/>
            <a:ext cx="1998000" cy="66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477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ubchap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Imagen 2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5372" cy="6858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rgbClr val="0072C5"/>
                </a:solidFill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E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dirty="0" smtClean="0"/>
              <a:t>Haga clic para modificar el estilo de subtítulo del patrón</a:t>
            </a:r>
            <a:endParaRPr lang="es-ES" dirty="0"/>
          </a:p>
        </p:txBody>
      </p:sp>
      <p:sp>
        <p:nvSpPr>
          <p:cNvPr id="7" name="Triángulo rectángulo 6"/>
          <p:cNvSpPr/>
          <p:nvPr userDrawn="1"/>
        </p:nvSpPr>
        <p:spPr>
          <a:xfrm rot="10800000">
            <a:off x="10535477" y="0"/>
            <a:ext cx="1649895" cy="1649895"/>
          </a:xfrm>
          <a:prstGeom prst="rtTriangle">
            <a:avLst/>
          </a:prstGeom>
          <a:solidFill>
            <a:srgbClr val="0072C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8" name="Imagen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4776" y="-59634"/>
            <a:ext cx="1086676" cy="1086676"/>
          </a:xfrm>
          <a:prstGeom prst="rect">
            <a:avLst/>
          </a:prstGeom>
        </p:spPr>
      </p:pic>
      <p:sp>
        <p:nvSpPr>
          <p:cNvPr id="4" name="Rectángulo 3"/>
          <p:cNvSpPr/>
          <p:nvPr userDrawn="1"/>
        </p:nvSpPr>
        <p:spPr>
          <a:xfrm>
            <a:off x="0" y="0"/>
            <a:ext cx="12192000" cy="112143"/>
          </a:xfrm>
          <a:prstGeom prst="rect">
            <a:avLst/>
          </a:prstGeom>
          <a:solidFill>
            <a:srgbClr val="0072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noFill/>
              </a:ln>
              <a:solidFill>
                <a:srgbClr val="0072C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5990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5372" cy="6858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4641" y="365125"/>
            <a:ext cx="11079159" cy="1325563"/>
          </a:xfrm>
        </p:spPr>
        <p:txBody>
          <a:bodyPr/>
          <a:lstStyle>
            <a:lvl1pPr>
              <a:defRPr>
                <a:solidFill>
                  <a:srgbClr val="0072C5"/>
                </a:solidFill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ES" dirty="0"/>
          </a:p>
        </p:txBody>
      </p:sp>
      <p:sp>
        <p:nvSpPr>
          <p:cNvPr id="7" name="Triángulo rectángulo 6"/>
          <p:cNvSpPr/>
          <p:nvPr userDrawn="1"/>
        </p:nvSpPr>
        <p:spPr>
          <a:xfrm rot="10800000">
            <a:off x="10535477" y="0"/>
            <a:ext cx="1649895" cy="1649895"/>
          </a:xfrm>
          <a:prstGeom prst="rtTriangle">
            <a:avLst/>
          </a:prstGeom>
          <a:solidFill>
            <a:srgbClr val="0072C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8" name="Imagen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4776" y="-59634"/>
            <a:ext cx="1086676" cy="1086676"/>
          </a:xfrm>
          <a:prstGeom prst="rect">
            <a:avLst/>
          </a:prstGeom>
        </p:spPr>
      </p:pic>
      <p:sp>
        <p:nvSpPr>
          <p:cNvPr id="10" name="Rectángulo 9"/>
          <p:cNvSpPr/>
          <p:nvPr userDrawn="1"/>
        </p:nvSpPr>
        <p:spPr>
          <a:xfrm>
            <a:off x="0" y="0"/>
            <a:ext cx="12192000" cy="112143"/>
          </a:xfrm>
          <a:prstGeom prst="rect">
            <a:avLst/>
          </a:prstGeom>
          <a:solidFill>
            <a:srgbClr val="0072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noFill/>
              </a:ln>
              <a:solidFill>
                <a:srgbClr val="0072C5"/>
              </a:solidFill>
            </a:endParaRPr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274641" y="1825625"/>
            <a:ext cx="11079159" cy="4351338"/>
          </a:xfrm>
        </p:spPr>
        <p:txBody>
          <a:bodyPr/>
          <a:lstStyle>
            <a:lvl1pPr marL="228600" indent="-228600"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685800" indent="-228600"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088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5372" cy="6858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6044" y="365125"/>
            <a:ext cx="11077755" cy="1325563"/>
          </a:xfrm>
        </p:spPr>
        <p:txBody>
          <a:bodyPr/>
          <a:lstStyle>
            <a:lvl1pPr>
              <a:defRPr>
                <a:solidFill>
                  <a:srgbClr val="0072C5"/>
                </a:solidFill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ES" dirty="0"/>
          </a:p>
        </p:txBody>
      </p:sp>
      <p:sp>
        <p:nvSpPr>
          <p:cNvPr id="8" name="Triángulo rectángulo 7"/>
          <p:cNvSpPr/>
          <p:nvPr userDrawn="1"/>
        </p:nvSpPr>
        <p:spPr>
          <a:xfrm rot="10800000">
            <a:off x="10535477" y="0"/>
            <a:ext cx="1649895" cy="1649895"/>
          </a:xfrm>
          <a:prstGeom prst="rtTriangle">
            <a:avLst/>
          </a:prstGeom>
          <a:solidFill>
            <a:srgbClr val="0072C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9" name="Imagen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4776" y="-59634"/>
            <a:ext cx="1086676" cy="1086676"/>
          </a:xfrm>
          <a:prstGeom prst="rect">
            <a:avLst/>
          </a:prstGeom>
        </p:spPr>
      </p:pic>
      <p:sp>
        <p:nvSpPr>
          <p:cNvPr id="11" name="Rectángulo 10"/>
          <p:cNvSpPr/>
          <p:nvPr userDrawn="1"/>
        </p:nvSpPr>
        <p:spPr>
          <a:xfrm>
            <a:off x="0" y="0"/>
            <a:ext cx="12192000" cy="112143"/>
          </a:xfrm>
          <a:prstGeom prst="rect">
            <a:avLst/>
          </a:prstGeom>
          <a:solidFill>
            <a:srgbClr val="0072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noFill/>
              </a:ln>
              <a:solidFill>
                <a:srgbClr val="0072C5"/>
              </a:solidFill>
            </a:endParaRPr>
          </a:p>
        </p:txBody>
      </p:sp>
      <p:sp>
        <p:nvSpPr>
          <p:cNvPr id="12" name="Content Placeholder 2"/>
          <p:cNvSpPr>
            <a:spLocks noGrp="1"/>
          </p:cNvSpPr>
          <p:nvPr>
            <p:ph idx="10"/>
          </p:nvPr>
        </p:nvSpPr>
        <p:spPr>
          <a:xfrm>
            <a:off x="276043" y="1822450"/>
            <a:ext cx="5400137" cy="4351337"/>
          </a:xfrm>
        </p:spPr>
        <p:txBody>
          <a:bodyPr/>
          <a:lstStyle>
            <a:lvl1pPr marL="228600" indent="-228600"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685800" indent="-228600"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idx="11"/>
          </p:nvPr>
        </p:nvSpPr>
        <p:spPr>
          <a:xfrm>
            <a:off x="6012611" y="1822450"/>
            <a:ext cx="5341188" cy="4351337"/>
          </a:xfrm>
        </p:spPr>
        <p:txBody>
          <a:bodyPr/>
          <a:lstStyle>
            <a:lvl1pPr marL="228600" indent="-228600"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685800" indent="-228600"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8967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181135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60" r:id="rId2"/>
    <p:sldLayoutId id="2147483668" r:id="rId3"/>
    <p:sldLayoutId id="2147483661" r:id="rId4"/>
    <p:sldLayoutId id="2147483662" r:id="rId5"/>
    <p:sldLayoutId id="2147483666" r:id="rId6"/>
    <p:sldLayoutId id="2147483649" r:id="rId7"/>
    <p:sldLayoutId id="2147483650" r:id="rId8"/>
    <p:sldLayoutId id="2147483652" r:id="rId9"/>
    <p:sldLayoutId id="2147483664" r:id="rId10"/>
    <p:sldLayoutId id="2147483663" r:id="rId11"/>
    <p:sldLayoutId id="2147483669" r:id="rId12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Segoe UI Light" panose="020B0502040204020203" pitchFamily="34" charset="0"/>
          <a:ea typeface="+mj-ea"/>
          <a:cs typeface="Segoe UI Light" panose="020B050204020402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insharepointnohayparaiso.com/Blog/Entrada/61/Navegaci%C3%B3n-por-metadatos-en-un-document-center-de-SharePoint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://geeks.ms/cfs-file.ashx/__key/CommunityServer.Blogs.Components.WeblogFiles/adiazmartin/recordcenter.1.png" TargetMode="Externa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://geeks.ms/cfs-file.ashx/__key/CommunityServer.Blogs.Components.WeblogFiles/adiazmartin/recordcenter.2.png" TargetMode="Externa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://geeks.ms/cfs-file.ashx/__key/CommunityServer.Blogs.Components.WeblogFiles/adiazmartin/recordcenter.3.png" TargetMode="Externa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6.png"/><Relationship Id="rId4" Type="http://schemas.openxmlformats.org/officeDocument/2006/relationships/hyperlink" Target="http://geeks.ms/cfs-file.ashx/__key/CommunityServer.Blogs.Components.WeblogFiles/adiazmartin/recordcenter.1.png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://geeks.ms/cfs-file.ashx/__key/CommunityServer.Blogs.Components.WeblogFiles/adiazmartin/recordcenter.8.png" TargetMode="Externa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0.png"/><Relationship Id="rId4" Type="http://schemas.openxmlformats.org/officeDocument/2006/relationships/hyperlink" Target="http://geeks.ms/cfs-file.ashx/__key/CommunityServer.Blogs.Components.WeblogFiles/adiazmartin/recordcenter.9.png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://geeks.ms/cfs-file.ashx/__key/CommunityServer.Blogs.Components.WeblogFiles/adiazmartin/recordcenter.6.png" TargetMode="Externa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://geeks.ms/cfs-file.ashx/__key/CommunityServer.Blogs.Components.WeblogFiles/adiazmartin/recordcenter.5.png" TargetMode="Externa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://geeks.ms/cfs-file.ashx/__key/CommunityServer.Blogs.Components.WeblogFiles/adiazmartin/recordcenter.10.png" TargetMode="Externa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://geeks.ms/cfs-file.ashx/__key/CommunityServer.Blogs.Components.WeblogFiles/adiazmartin/recordcenter.7.png" TargetMode="External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://geeks.ms/cfs-file.ashx/__key/CommunityServer.Blogs.Components.WeblogFiles/adiazmartin/recordcenter.4.png" TargetMode="External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technet.microsoft.com/es-es/library/cc262787.aspx" TargetMode="Externa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62144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Navegación por metadatos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0"/>
          </p:nvPr>
        </p:nvSpPr>
        <p:spPr/>
        <p:txBody>
          <a:bodyPr>
            <a:normAutofit lnSpcReduction="10000"/>
          </a:bodyPr>
          <a:lstStyle/>
          <a:p>
            <a:r>
              <a:rPr lang="es-ES" dirty="0" smtClean="0"/>
              <a:t> Uso del servicio de metadatos administrados</a:t>
            </a:r>
          </a:p>
          <a:p>
            <a:r>
              <a:rPr lang="es-ES" dirty="0" smtClean="0"/>
              <a:t> Permite dejar de usar estructuras clásicas por carpeta</a:t>
            </a:r>
          </a:p>
          <a:p>
            <a:r>
              <a:rPr lang="es-ES" dirty="0"/>
              <a:t> </a:t>
            </a:r>
            <a:r>
              <a:rPr lang="es-ES" dirty="0" smtClean="0"/>
              <a:t>Se pueden asignar de uno a varios metadatos a un documento</a:t>
            </a:r>
          </a:p>
          <a:p>
            <a:r>
              <a:rPr lang="es-ES" dirty="0"/>
              <a:t> </a:t>
            </a:r>
            <a:r>
              <a:rPr lang="es-ES" dirty="0" smtClean="0"/>
              <a:t>Navegación y filtrado por una jerarquía de metadatos</a:t>
            </a:r>
          </a:p>
          <a:p>
            <a:r>
              <a:rPr lang="es-ES" dirty="0"/>
              <a:t> </a:t>
            </a:r>
            <a:r>
              <a:rPr lang="es-ES" dirty="0" smtClean="0"/>
              <a:t>Tutorial:</a:t>
            </a:r>
            <a:endParaRPr lang="es-ES" dirty="0"/>
          </a:p>
        </p:txBody>
      </p:sp>
      <p:pic>
        <p:nvPicPr>
          <p:cNvPr id="1026" name="Picture 2" descr="http://www.sinsharepointnohayparaiso.com/Lists/Fotos/091713_1338_Navegacinpo19.png"/>
          <p:cNvPicPr>
            <a:picLocks noGrp="1" noChangeAspect="1" noChangeArrowheads="1"/>
          </p:cNvPicPr>
          <p:nvPr>
            <p:ph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3623" y="2126512"/>
            <a:ext cx="6336363" cy="3492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ángulo 4"/>
          <p:cNvSpPr/>
          <p:nvPr/>
        </p:nvSpPr>
        <p:spPr>
          <a:xfrm>
            <a:off x="659218" y="5918697"/>
            <a:ext cx="111907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 smtClean="0">
                <a:hlinkClick r:id="rId3"/>
              </a:rPr>
              <a:t>http</a:t>
            </a:r>
            <a:r>
              <a:rPr lang="es-ES" dirty="0">
                <a:hlinkClick r:id="rId3"/>
              </a:rPr>
              <a:t>://www.sinsharepointnohayparaiso.com/Blog/Entrada/61/Navegaci%C3%B3n-por-metadatos-en-un-document-center-de-SharePoint</a:t>
            </a:r>
            <a:r>
              <a:rPr lang="es-E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163005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Identificadores de documento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dirty="0"/>
              <a:t> C</a:t>
            </a:r>
            <a:r>
              <a:rPr lang="es-ES" dirty="0" smtClean="0"/>
              <a:t>aracterística de sitio</a:t>
            </a:r>
          </a:p>
          <a:p>
            <a:r>
              <a:rPr lang="es-ES" dirty="0" smtClean="0"/>
              <a:t> Cada documento obtiene </a:t>
            </a:r>
            <a:r>
              <a:rPr lang="es-ES" dirty="0"/>
              <a:t>un identificador </a:t>
            </a:r>
            <a:r>
              <a:rPr lang="es-ES" dirty="0" smtClean="0"/>
              <a:t>único</a:t>
            </a:r>
          </a:p>
          <a:p>
            <a:pPr lvl="1"/>
            <a:r>
              <a:rPr lang="es-ES" dirty="0" smtClean="0"/>
              <a:t>No </a:t>
            </a:r>
            <a:r>
              <a:rPr lang="es-ES" dirty="0"/>
              <a:t>está relacionado con la ubicación del documento, como un vínculo </a:t>
            </a:r>
            <a:r>
              <a:rPr lang="es-ES" dirty="0" smtClean="0"/>
              <a:t>URL</a:t>
            </a:r>
          </a:p>
          <a:p>
            <a:r>
              <a:rPr lang="es-ES" dirty="0" smtClean="0"/>
              <a:t>Si </a:t>
            </a:r>
            <a:r>
              <a:rPr lang="es-ES" dirty="0"/>
              <a:t>mueve el documento o cambia su nombre, el identificador no se </a:t>
            </a:r>
            <a:r>
              <a:rPr lang="es-ES" dirty="0" smtClean="0"/>
              <a:t>modifica</a:t>
            </a:r>
          </a:p>
          <a:p>
            <a:r>
              <a:rPr lang="es-ES" dirty="0" smtClean="0"/>
              <a:t>Puede </a:t>
            </a:r>
            <a:r>
              <a:rPr lang="es-ES" dirty="0"/>
              <a:t>usar el identificador para crear una especie de vínculo permanente al </a:t>
            </a:r>
            <a:r>
              <a:rPr lang="es-ES" dirty="0" smtClean="0"/>
              <a:t>documento</a:t>
            </a:r>
          </a:p>
          <a:p>
            <a:pPr lvl="1"/>
            <a:r>
              <a:rPr lang="es-ES" dirty="0" smtClean="0"/>
              <a:t> Minimizar </a:t>
            </a:r>
            <a:r>
              <a:rPr lang="es-ES" dirty="0"/>
              <a:t>el potencial de pérdida de tiempo de vínculos que no funcionan</a:t>
            </a:r>
          </a:p>
        </p:txBody>
      </p:sp>
      <p:pic>
        <p:nvPicPr>
          <p:cNvPr id="2050" name="Picture 2" descr="Tracking items with Document IDs"/>
          <p:cNvPicPr>
            <a:picLocks noGrp="1" noChangeAspect="1" noChangeArrowheads="1"/>
          </p:cNvPicPr>
          <p:nvPr>
            <p:ph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9358" y="1516913"/>
            <a:ext cx="6612642" cy="4525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17779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Versionado de documentos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dirty="0" smtClean="0"/>
              <a:t> Se habilitan </a:t>
            </a:r>
            <a:r>
              <a:rPr lang="es-ES" dirty="0"/>
              <a:t>automáticamente en un sitio </a:t>
            </a:r>
            <a:r>
              <a:rPr lang="es-ES" dirty="0" smtClean="0"/>
              <a:t>de </a:t>
            </a:r>
            <a:r>
              <a:rPr lang="es-ES" dirty="0"/>
              <a:t>Centro de </a:t>
            </a:r>
            <a:r>
              <a:rPr lang="es-ES" dirty="0" smtClean="0"/>
              <a:t>Documentación</a:t>
            </a:r>
          </a:p>
          <a:p>
            <a:r>
              <a:rPr lang="es-ES" dirty="0" smtClean="0"/>
              <a:t> Historial </a:t>
            </a:r>
            <a:r>
              <a:rPr lang="es-ES" dirty="0"/>
              <a:t>de todas las </a:t>
            </a:r>
            <a:r>
              <a:rPr lang="es-ES" dirty="0" smtClean="0"/>
              <a:t>versiones</a:t>
            </a:r>
          </a:p>
          <a:p>
            <a:r>
              <a:rPr lang="es-ES" dirty="0"/>
              <a:t> </a:t>
            </a:r>
            <a:r>
              <a:rPr lang="es-ES" dirty="0" smtClean="0"/>
              <a:t>Útil en </a:t>
            </a:r>
            <a:r>
              <a:rPr lang="es-ES" dirty="0"/>
              <a:t>un </a:t>
            </a:r>
            <a:r>
              <a:rPr lang="es-ES" b="1" dirty="0"/>
              <a:t>proceso de revisión de </a:t>
            </a:r>
            <a:r>
              <a:rPr lang="es-ES" b="1" dirty="0" smtClean="0"/>
              <a:t>documentos</a:t>
            </a:r>
            <a:r>
              <a:rPr lang="es-ES" dirty="0" smtClean="0"/>
              <a:t> </a:t>
            </a:r>
          </a:p>
          <a:p>
            <a:pPr lvl="1"/>
            <a:r>
              <a:rPr lang="es-ES" dirty="0"/>
              <a:t> </a:t>
            </a:r>
            <a:r>
              <a:rPr lang="es-ES" dirty="0" smtClean="0"/>
              <a:t>Se dispone </a:t>
            </a:r>
            <a:r>
              <a:rPr lang="es-ES" dirty="0"/>
              <a:t>de un registro de todas las actualizaciones hechas durante el ciclo de revisión. </a:t>
            </a:r>
            <a:endParaRPr lang="es-ES" dirty="0" smtClean="0"/>
          </a:p>
          <a:p>
            <a:pPr lvl="1"/>
            <a:r>
              <a:rPr lang="es-ES" dirty="0" smtClean="0"/>
              <a:t>Se puede </a:t>
            </a:r>
            <a:r>
              <a:rPr lang="es-ES" dirty="0"/>
              <a:t>hacer </a:t>
            </a:r>
            <a:r>
              <a:rPr lang="es-ES" dirty="0" smtClean="0"/>
              <a:t>seguimiento </a:t>
            </a:r>
            <a:r>
              <a:rPr lang="es-ES" dirty="0"/>
              <a:t>de las actualizaciones, las personas de contacto que han respondido, </a:t>
            </a:r>
            <a:r>
              <a:rPr lang="es-ES" dirty="0" smtClean="0"/>
              <a:t>etc.</a:t>
            </a:r>
          </a:p>
          <a:p>
            <a:r>
              <a:rPr lang="es-ES" dirty="0" smtClean="0"/>
              <a:t>Si surge </a:t>
            </a:r>
            <a:r>
              <a:rPr lang="es-ES" dirty="0"/>
              <a:t>un problema en la </a:t>
            </a:r>
            <a:r>
              <a:rPr lang="es-ES" dirty="0" smtClean="0"/>
              <a:t>versión, se puede devolver a otra anterior.</a:t>
            </a:r>
            <a:endParaRPr lang="es-ES" dirty="0"/>
          </a:p>
        </p:txBody>
      </p:sp>
      <p:pic>
        <p:nvPicPr>
          <p:cNvPr id="3074" name="Picture 2" descr="http://blogs.pythagoras.co.uk/wp-content/uploads/2013/07/SharePoint_2013_Document_Versioning.png"/>
          <p:cNvPicPr>
            <a:picLocks noGrp="1" noChangeAspect="1" noChangeArrowheads="1"/>
          </p:cNvPicPr>
          <p:nvPr>
            <p:ph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3851" y="1822450"/>
            <a:ext cx="5975496" cy="3848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17182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Tipos de contenido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s-ES" dirty="0" smtClean="0"/>
              <a:t> Definición de un contenido, con sus propias columnas (metadatos)</a:t>
            </a:r>
          </a:p>
          <a:p>
            <a:r>
              <a:rPr lang="es-ES" dirty="0"/>
              <a:t> </a:t>
            </a:r>
            <a:r>
              <a:rPr lang="es-ES" dirty="0" smtClean="0"/>
              <a:t>Categorizar la información</a:t>
            </a:r>
          </a:p>
          <a:p>
            <a:r>
              <a:rPr lang="es-ES" dirty="0"/>
              <a:t> </a:t>
            </a:r>
            <a:r>
              <a:rPr lang="es-ES" dirty="0" smtClean="0"/>
              <a:t>Asignar propiedades específicas</a:t>
            </a:r>
          </a:p>
          <a:p>
            <a:r>
              <a:rPr lang="es-ES" dirty="0"/>
              <a:t> </a:t>
            </a:r>
            <a:r>
              <a:rPr lang="es-ES" dirty="0" smtClean="0"/>
              <a:t>Plantilla de documento</a:t>
            </a:r>
          </a:p>
          <a:p>
            <a:r>
              <a:rPr lang="es-ES" dirty="0"/>
              <a:t> </a:t>
            </a:r>
            <a:r>
              <a:rPr lang="es-ES" dirty="0" smtClean="0"/>
              <a:t>Vídeos, informes, reportes…</a:t>
            </a:r>
            <a:endParaRPr lang="es-ES" dirty="0"/>
          </a:p>
        </p:txBody>
      </p:sp>
      <p:pic>
        <p:nvPicPr>
          <p:cNvPr id="5" name="Marcador de contenido 4"/>
          <p:cNvPicPr>
            <a:picLocks noGrp="1" noChangeAspect="1"/>
          </p:cNvPicPr>
          <p:nvPr>
            <p:ph idx="11"/>
          </p:nvPr>
        </p:nvPicPr>
        <p:blipFill>
          <a:blip r:embed="rId2"/>
          <a:stretch>
            <a:fillRect/>
          </a:stretch>
        </p:blipFill>
        <p:spPr>
          <a:xfrm>
            <a:off x="6340338" y="1822450"/>
            <a:ext cx="4684986" cy="435133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9019779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Organizador de contenido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dirty="0" smtClean="0"/>
              <a:t> Característica. Es necesario agregarla</a:t>
            </a:r>
          </a:p>
          <a:p>
            <a:r>
              <a:rPr lang="es-ES" dirty="0"/>
              <a:t> </a:t>
            </a:r>
            <a:r>
              <a:rPr lang="es-ES" dirty="0" smtClean="0"/>
              <a:t>Útil para estructurar automáticamente </a:t>
            </a:r>
          </a:p>
          <a:p>
            <a:r>
              <a:rPr lang="es-ES" dirty="0" smtClean="0"/>
              <a:t> Puede </a:t>
            </a:r>
            <a:r>
              <a:rPr lang="es-ES" dirty="0"/>
              <a:t>redirigir automáticamente los documentos y otros elementos a ubicaciones </a:t>
            </a:r>
            <a:r>
              <a:rPr lang="es-ES" dirty="0" smtClean="0"/>
              <a:t>específicas</a:t>
            </a:r>
          </a:p>
          <a:p>
            <a:pPr lvl="1"/>
            <a:r>
              <a:rPr lang="es-ES" dirty="0" smtClean="0"/>
              <a:t>En base a metadatos y tipos de contenido </a:t>
            </a:r>
          </a:p>
          <a:p>
            <a:r>
              <a:rPr lang="es-ES" dirty="0" smtClean="0"/>
              <a:t> Al cargar desde el botón del Centro de Documentación, el organizador distribuye los documentos</a:t>
            </a:r>
            <a:endParaRPr lang="es-ES" dirty="0"/>
          </a:p>
        </p:txBody>
      </p:sp>
      <p:pic>
        <p:nvPicPr>
          <p:cNvPr id="8" name="Marcador de contenido 7"/>
          <p:cNvPicPr>
            <a:picLocks noGrp="1" noChangeAspect="1"/>
          </p:cNvPicPr>
          <p:nvPr>
            <p:ph idx="11"/>
          </p:nvPr>
        </p:nvPicPr>
        <p:blipFill>
          <a:blip r:embed="rId2"/>
          <a:stretch>
            <a:fillRect/>
          </a:stretch>
        </p:blipFill>
        <p:spPr>
          <a:xfrm>
            <a:off x="6082746" y="2426471"/>
            <a:ext cx="5341937" cy="209421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5494670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Centro de registros</a:t>
            </a:r>
            <a:endParaRPr lang="es-ES" dirty="0"/>
          </a:p>
        </p:txBody>
      </p:sp>
      <p:pic>
        <p:nvPicPr>
          <p:cNvPr id="6" name="Marcador de posición de imagen 5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07" t="-103" r="23981" b="103"/>
          <a:stretch/>
        </p:blipFill>
        <p:spPr/>
      </p:pic>
    </p:spTree>
    <p:extLst>
      <p:ext uri="{BB962C8B-B14F-4D97-AF65-F5344CB8AC3E}">
        <p14:creationId xmlns:p14="http://schemas.microsoft.com/office/powerpoint/2010/main" val="7941182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window dir="ver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Conceptos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smtClean="0"/>
              <a:t> </a:t>
            </a:r>
            <a:r>
              <a:rPr lang="es-ES" b="1" dirty="0" smtClean="0"/>
              <a:t>Records Management</a:t>
            </a:r>
            <a:r>
              <a:rPr lang="es-ES" dirty="0"/>
              <a:t> </a:t>
            </a:r>
            <a:r>
              <a:rPr lang="es-ES" dirty="0" smtClean="0"/>
              <a:t>es </a:t>
            </a:r>
            <a:r>
              <a:rPr lang="en-US" dirty="0" smtClean="0"/>
              <a:t>la </a:t>
            </a:r>
            <a:r>
              <a:rPr lang="es-ES" dirty="0" smtClean="0"/>
              <a:t>práctica</a:t>
            </a:r>
            <a:r>
              <a:rPr lang="en-US" dirty="0" smtClean="0"/>
              <a:t> </a:t>
            </a:r>
            <a:r>
              <a:rPr lang="en-US" dirty="0"/>
              <a:t>de </a:t>
            </a:r>
            <a:r>
              <a:rPr lang="en-US" dirty="0" err="1"/>
              <a:t>identificar</a:t>
            </a:r>
            <a:r>
              <a:rPr lang="en-US" dirty="0"/>
              <a:t>, </a:t>
            </a:r>
            <a:r>
              <a:rPr lang="en-US" dirty="0" err="1"/>
              <a:t>clasificar</a:t>
            </a:r>
            <a:r>
              <a:rPr lang="en-US" dirty="0"/>
              <a:t>, </a:t>
            </a:r>
            <a:r>
              <a:rPr lang="en-US" dirty="0" err="1"/>
              <a:t>archivar</a:t>
            </a:r>
            <a:r>
              <a:rPr lang="en-US" dirty="0"/>
              <a:t>, </a:t>
            </a:r>
            <a:r>
              <a:rPr lang="en-US" dirty="0" err="1"/>
              <a:t>preservar</a:t>
            </a:r>
            <a:r>
              <a:rPr lang="en-US" dirty="0"/>
              <a:t> y </a:t>
            </a:r>
            <a:r>
              <a:rPr lang="en-US" dirty="0" err="1"/>
              <a:t>destruir</a:t>
            </a:r>
            <a:r>
              <a:rPr lang="en-US" dirty="0"/>
              <a:t> los </a:t>
            </a:r>
            <a:r>
              <a:rPr lang="en-US" dirty="0" err="1" smtClean="0"/>
              <a:t>registros</a:t>
            </a:r>
            <a:endParaRPr lang="en-US" dirty="0"/>
          </a:p>
          <a:p>
            <a:pPr lvl="1"/>
            <a:r>
              <a:rPr lang="en-US" dirty="0"/>
              <a:t> </a:t>
            </a:r>
            <a:r>
              <a:rPr lang="en-US" dirty="0" smtClean="0"/>
              <a:t>De </a:t>
            </a:r>
            <a:r>
              <a:rPr lang="en-US" dirty="0" err="1"/>
              <a:t>acuerdo</a:t>
            </a:r>
            <a:r>
              <a:rPr lang="en-US" dirty="0"/>
              <a:t> a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serie</a:t>
            </a:r>
            <a:r>
              <a:rPr lang="en-US" dirty="0"/>
              <a:t> de </a:t>
            </a:r>
            <a:r>
              <a:rPr lang="en-US" dirty="0" err="1"/>
              <a:t>reglas</a:t>
            </a:r>
            <a:r>
              <a:rPr lang="en-US" dirty="0"/>
              <a:t> o </a:t>
            </a:r>
            <a:r>
              <a:rPr lang="en-US" dirty="0" err="1"/>
              <a:t>estándares</a:t>
            </a:r>
            <a:r>
              <a:rPr lang="en-US" dirty="0"/>
              <a:t> </a:t>
            </a:r>
            <a:r>
              <a:rPr lang="en-US" dirty="0" err="1" smtClean="0"/>
              <a:t>predefinidos</a:t>
            </a:r>
            <a:endParaRPr lang="en-US" dirty="0"/>
          </a:p>
          <a:p>
            <a:endParaRPr lang="en-US" dirty="0"/>
          </a:p>
          <a:p>
            <a:r>
              <a:rPr lang="en-US" dirty="0" smtClean="0"/>
              <a:t> Un </a:t>
            </a:r>
            <a:r>
              <a:rPr lang="en-US" b="1" dirty="0" err="1"/>
              <a:t>registro</a:t>
            </a:r>
            <a:r>
              <a:rPr lang="en-US" b="1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entidad</a:t>
            </a:r>
            <a:r>
              <a:rPr lang="en-US" dirty="0"/>
              <a:t> </a:t>
            </a:r>
            <a:r>
              <a:rPr lang="en-US" dirty="0" err="1"/>
              <a:t>física</a:t>
            </a:r>
            <a:r>
              <a:rPr lang="en-US" dirty="0"/>
              <a:t> o digital, con </a:t>
            </a:r>
            <a:r>
              <a:rPr lang="en-US" dirty="0" err="1"/>
              <a:t>importancia</a:t>
            </a:r>
            <a:r>
              <a:rPr lang="en-US" dirty="0"/>
              <a:t> </a:t>
            </a:r>
            <a:r>
              <a:rPr lang="en-US" dirty="0" err="1"/>
              <a:t>organizacional</a:t>
            </a:r>
            <a:r>
              <a:rPr lang="en-US" dirty="0"/>
              <a:t> y </a:t>
            </a:r>
            <a:r>
              <a:rPr lang="en-US" dirty="0" err="1"/>
              <a:t>que</a:t>
            </a:r>
            <a:r>
              <a:rPr lang="en-US" dirty="0"/>
              <a:t> </a:t>
            </a:r>
            <a:r>
              <a:rPr lang="en-US" dirty="0" err="1"/>
              <a:t>requiere</a:t>
            </a:r>
            <a:r>
              <a:rPr lang="en-US" dirty="0"/>
              <a:t> de </a:t>
            </a:r>
            <a:r>
              <a:rPr lang="en-US" dirty="0" err="1"/>
              <a:t>unas</a:t>
            </a:r>
            <a:r>
              <a:rPr lang="en-US" dirty="0"/>
              <a:t> </a:t>
            </a:r>
            <a:r>
              <a:rPr lang="en-US" dirty="0" err="1"/>
              <a:t>políticas</a:t>
            </a:r>
            <a:r>
              <a:rPr lang="en-US" dirty="0"/>
              <a:t> de </a:t>
            </a:r>
            <a:r>
              <a:rPr lang="en-US" dirty="0" err="1" smtClean="0"/>
              <a:t>retención</a:t>
            </a:r>
            <a:r>
              <a:rPr lang="en-US" dirty="0" smtClean="0"/>
              <a:t>.</a:t>
            </a:r>
            <a:endParaRPr lang="en-US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13201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Centro de Registros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0"/>
          </p:nvPr>
        </p:nvSpPr>
        <p:spPr/>
        <p:txBody>
          <a:bodyPr>
            <a:normAutofit lnSpcReduction="10000"/>
          </a:bodyPr>
          <a:lstStyle/>
          <a:p>
            <a:r>
              <a:rPr lang="es-ES" dirty="0" smtClean="0"/>
              <a:t> Plantilla de sitio</a:t>
            </a:r>
          </a:p>
          <a:p>
            <a:r>
              <a:rPr lang="es-ES" dirty="0"/>
              <a:t> </a:t>
            </a:r>
            <a:r>
              <a:rPr lang="es-ES" dirty="0" smtClean="0"/>
              <a:t>Características de gestión de proyectos empresariales</a:t>
            </a:r>
          </a:p>
          <a:p>
            <a:r>
              <a:rPr lang="es-ES" dirty="0"/>
              <a:t> </a:t>
            </a:r>
            <a:r>
              <a:rPr lang="es-ES" dirty="0" smtClean="0"/>
              <a:t>Características de gestión de registros</a:t>
            </a:r>
          </a:p>
          <a:p>
            <a:endParaRPr lang="es-ES" dirty="0"/>
          </a:p>
          <a:p>
            <a:r>
              <a:rPr lang="es-ES" dirty="0" smtClean="0"/>
              <a:t> Pre-requisitos: </a:t>
            </a:r>
          </a:p>
          <a:p>
            <a:pPr lvl="1"/>
            <a:r>
              <a:rPr lang="es-ES" dirty="0"/>
              <a:t> </a:t>
            </a:r>
            <a:r>
              <a:rPr lang="es-ES" dirty="0" smtClean="0"/>
              <a:t>Administración de registros locales, que permite definir y declarar registros</a:t>
            </a:r>
          </a:p>
          <a:p>
            <a:pPr lvl="1"/>
            <a:r>
              <a:rPr lang="es-ES" dirty="0"/>
              <a:t> </a:t>
            </a:r>
            <a:r>
              <a:rPr lang="es-ES" dirty="0" smtClean="0"/>
              <a:t>Servicio de ID de documento</a:t>
            </a:r>
            <a:endParaRPr lang="es-ES" dirty="0"/>
          </a:p>
        </p:txBody>
      </p:sp>
      <p:pic>
        <p:nvPicPr>
          <p:cNvPr id="4098" name="Picture 2" descr="C:\Users\Miguel\AppData\Local\Temp\msohtmlclip1\02\clip_image001.png">
            <a:hlinkClick r:id="rId2"/>
          </p:cNvPr>
          <p:cNvPicPr>
            <a:picLocks noGrp="1" noChangeAspect="1" noChangeArrowheads="1"/>
          </p:cNvPicPr>
          <p:nvPr>
            <p:ph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9140" y="1471748"/>
            <a:ext cx="6356546" cy="3861601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17958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smtClean="0"/>
              <a:t>Características destacadas</a:t>
            </a:r>
            <a:endParaRPr lang="es-E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 smtClean="0"/>
              <a:t>Centro de registros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64149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Administración del Centro de Registros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s-ES" dirty="0" smtClean="0"/>
              <a:t> Crear tipos de contenido y bibliotecas</a:t>
            </a:r>
          </a:p>
          <a:p>
            <a:r>
              <a:rPr lang="es-ES" dirty="0" smtClean="0"/>
              <a:t> </a:t>
            </a:r>
            <a:r>
              <a:rPr lang="es-ES" dirty="0"/>
              <a:t>C</a:t>
            </a:r>
            <a:r>
              <a:rPr lang="es-ES" dirty="0" smtClean="0"/>
              <a:t>rear y ver reglas del organizador de contenido</a:t>
            </a:r>
          </a:p>
          <a:p>
            <a:r>
              <a:rPr lang="es-ES" dirty="0"/>
              <a:t> </a:t>
            </a:r>
            <a:r>
              <a:rPr lang="es-ES" dirty="0" smtClean="0"/>
              <a:t>Informes de plan de archivo y auditoría</a:t>
            </a:r>
            <a:endParaRPr lang="es-ES" dirty="0"/>
          </a:p>
        </p:txBody>
      </p:sp>
      <p:pic>
        <p:nvPicPr>
          <p:cNvPr id="5122" name="Picture 2" descr="C:\Users\Miguel\AppData\Local\Temp\msohtmlclip1\02\clip_image001.png">
            <a:hlinkClick r:id="rId2"/>
          </p:cNvPr>
          <p:cNvPicPr>
            <a:picLocks noGrp="1" noChangeAspect="1" noChangeArrowheads="1"/>
          </p:cNvPicPr>
          <p:nvPr>
            <p:ph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1863" y="2335441"/>
            <a:ext cx="5341937" cy="3325355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34501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37360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Reglas del organizador de contenido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s-ES" dirty="0" smtClean="0"/>
              <a:t> Permiten organizar los registros según sus metadatos y tipos de contenido</a:t>
            </a:r>
          </a:p>
          <a:p>
            <a:r>
              <a:rPr lang="es-ES" dirty="0"/>
              <a:t> </a:t>
            </a:r>
            <a:r>
              <a:rPr lang="es-ES" dirty="0" smtClean="0"/>
              <a:t>Se redirigirán a la biblioteca adecuada</a:t>
            </a:r>
          </a:p>
          <a:p>
            <a:r>
              <a:rPr lang="es-ES" dirty="0"/>
              <a:t> </a:t>
            </a:r>
            <a:r>
              <a:rPr lang="es-ES" dirty="0" smtClean="0"/>
              <a:t>Al cargar desde el botón del inicio del Centro de Registros, se redirigirán los documentos</a:t>
            </a:r>
          </a:p>
        </p:txBody>
      </p:sp>
      <p:pic>
        <p:nvPicPr>
          <p:cNvPr id="6146" name="Picture 2" descr="C:\Users\Miguel\AppData\Local\Temp\msohtmlclip1\02\clip_image001.png">
            <a:hlinkClick r:id="rId2"/>
          </p:cNvPr>
          <p:cNvPicPr>
            <a:picLocks noGrp="1" noChangeAspect="1" noChangeArrowheads="1"/>
          </p:cNvPicPr>
          <p:nvPr>
            <p:ph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7593" y="2169547"/>
            <a:ext cx="4990476" cy="3657143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C:\Users\Miguel\AppData\Local\Temp\msohtmlclip1\02\clip_image001.png">
            <a:hlinkClick r:id="rId4"/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251" t="24356" r="8460" b="65496"/>
          <a:stretch/>
        </p:blipFill>
        <p:spPr bwMode="auto">
          <a:xfrm>
            <a:off x="1001486" y="5294699"/>
            <a:ext cx="2178941" cy="101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87920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Declaración como registro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s-ES" dirty="0" smtClean="0"/>
              <a:t> Permite declarar </a:t>
            </a:r>
            <a:r>
              <a:rPr lang="es-ES" b="1" dirty="0" smtClean="0"/>
              <a:t>manualmente</a:t>
            </a:r>
            <a:r>
              <a:rPr lang="es-ES" dirty="0" smtClean="0"/>
              <a:t> un documento como registro</a:t>
            </a:r>
          </a:p>
          <a:p>
            <a:r>
              <a:rPr lang="es-ES" dirty="0"/>
              <a:t> </a:t>
            </a:r>
            <a:r>
              <a:rPr lang="es-ES" dirty="0" smtClean="0"/>
              <a:t>Veremos un comando en la cinta (</a:t>
            </a:r>
            <a:r>
              <a:rPr lang="es-ES" dirty="0" err="1" smtClean="0"/>
              <a:t>ribbon</a:t>
            </a:r>
            <a:r>
              <a:rPr lang="es-ES" dirty="0" smtClean="0"/>
              <a:t>)</a:t>
            </a:r>
          </a:p>
          <a:p>
            <a:r>
              <a:rPr lang="es-ES" dirty="0"/>
              <a:t> </a:t>
            </a:r>
            <a:r>
              <a:rPr lang="es-ES" dirty="0" smtClean="0"/>
              <a:t>También se puede declarar desde una </a:t>
            </a:r>
            <a:r>
              <a:rPr lang="es-ES" b="1" dirty="0" smtClean="0"/>
              <a:t>directiva de administración de la información </a:t>
            </a:r>
            <a:r>
              <a:rPr lang="es-ES" dirty="0" smtClean="0"/>
              <a:t>(ver siguiente diapositiva) o desde un </a:t>
            </a:r>
            <a:r>
              <a:rPr lang="es-ES" b="1" dirty="0" smtClean="0"/>
              <a:t>flujo de trabajo</a:t>
            </a:r>
            <a:r>
              <a:rPr lang="es-ES" dirty="0" smtClean="0"/>
              <a:t>.</a:t>
            </a:r>
            <a:endParaRPr lang="es-ES" dirty="0"/>
          </a:p>
        </p:txBody>
      </p:sp>
      <p:pic>
        <p:nvPicPr>
          <p:cNvPr id="10242" name="Picture 2" descr="C:\Users\Miguel\AppData\Local\Temp\msohtmlclip1\02\clip_image001.png">
            <a:hlinkClick r:id="rId2"/>
          </p:cNvPr>
          <p:cNvPicPr>
            <a:picLocks noGrp="1" noChangeAspect="1" noChangeArrowheads="1"/>
          </p:cNvPicPr>
          <p:nvPr>
            <p:ph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4777" y="1591099"/>
            <a:ext cx="5341937" cy="4099936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C:\Users\Miguel\AppData\Local\Temp\msohtmlclip1\02\clip_image001.png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5083" y="5231220"/>
            <a:ext cx="3800475" cy="1485900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03661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Directiva de administración de la información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0"/>
          </p:nvPr>
        </p:nvSpPr>
        <p:spPr/>
        <p:txBody>
          <a:bodyPr>
            <a:normAutofit lnSpcReduction="10000"/>
          </a:bodyPr>
          <a:lstStyle/>
          <a:p>
            <a:r>
              <a:rPr lang="es-ES" dirty="0" smtClean="0"/>
              <a:t> Nivel tipo de contenido</a:t>
            </a:r>
          </a:p>
          <a:p>
            <a:r>
              <a:rPr lang="es-ES" dirty="0"/>
              <a:t> </a:t>
            </a:r>
            <a:r>
              <a:rPr lang="es-ES" dirty="0" smtClean="0"/>
              <a:t>Se definen directivas de retención y auditoría</a:t>
            </a:r>
          </a:p>
          <a:p>
            <a:r>
              <a:rPr lang="es-ES" dirty="0"/>
              <a:t> </a:t>
            </a:r>
            <a:r>
              <a:rPr lang="es-ES" dirty="0" smtClean="0"/>
              <a:t>Para documentos fuera del centro o dentro</a:t>
            </a:r>
          </a:p>
          <a:p>
            <a:r>
              <a:rPr lang="es-ES" dirty="0" smtClean="0"/>
              <a:t> </a:t>
            </a:r>
            <a:r>
              <a:rPr lang="es-ES" b="1" dirty="0" smtClean="0"/>
              <a:t>Ejemplo</a:t>
            </a:r>
            <a:r>
              <a:rPr lang="es-ES" dirty="0" smtClean="0"/>
              <a:t>: para una factura, p</a:t>
            </a:r>
            <a:r>
              <a:rPr lang="en-US" dirty="0" err="1" smtClean="0"/>
              <a:t>asados</a:t>
            </a:r>
            <a:r>
              <a:rPr lang="en-US" dirty="0" smtClean="0"/>
              <a:t> </a:t>
            </a:r>
            <a:r>
              <a:rPr lang="en-US" dirty="0"/>
              <a:t>15 </a:t>
            </a:r>
            <a:r>
              <a:rPr lang="en-US" dirty="0" err="1"/>
              <a:t>días</a:t>
            </a:r>
            <a:r>
              <a:rPr lang="en-US" dirty="0"/>
              <a:t> de la </a:t>
            </a:r>
            <a:r>
              <a:rPr lang="en-US" dirty="0" err="1"/>
              <a:t>creación</a:t>
            </a:r>
            <a:r>
              <a:rPr lang="en-US" dirty="0"/>
              <a:t> del </a:t>
            </a:r>
            <a:r>
              <a:rPr lang="en-US" dirty="0" err="1"/>
              <a:t>documento</a:t>
            </a:r>
            <a:r>
              <a:rPr lang="en-US" dirty="0"/>
              <a:t>, se </a:t>
            </a:r>
            <a:r>
              <a:rPr lang="en-US" dirty="0" err="1"/>
              <a:t>transfiere</a:t>
            </a:r>
            <a:r>
              <a:rPr lang="en-US" dirty="0"/>
              <a:t> al Centro de </a:t>
            </a:r>
            <a:r>
              <a:rPr lang="en-US" dirty="0" err="1"/>
              <a:t>Registro</a:t>
            </a:r>
            <a:r>
              <a:rPr lang="en-US" dirty="0"/>
              <a:t>, </a:t>
            </a:r>
            <a:r>
              <a:rPr lang="en-US" dirty="0" err="1"/>
              <a:t>moviéndolo</a:t>
            </a:r>
            <a:r>
              <a:rPr lang="en-US" dirty="0"/>
              <a:t> y </a:t>
            </a:r>
            <a:r>
              <a:rPr lang="en-US" dirty="0" err="1"/>
              <a:t>dejando</a:t>
            </a:r>
            <a:r>
              <a:rPr lang="en-US" dirty="0"/>
              <a:t> un link </a:t>
            </a:r>
            <a:r>
              <a:rPr lang="en-US" dirty="0" err="1"/>
              <a:t>en</a:t>
            </a:r>
            <a:r>
              <a:rPr lang="en-US" dirty="0"/>
              <a:t> la </a:t>
            </a:r>
            <a:r>
              <a:rPr lang="en-US" dirty="0" err="1"/>
              <a:t>ubicación</a:t>
            </a:r>
            <a:r>
              <a:rPr lang="en-US" dirty="0"/>
              <a:t> de </a:t>
            </a:r>
            <a:r>
              <a:rPr lang="en-US" dirty="0" err="1"/>
              <a:t>origen</a:t>
            </a:r>
            <a:endParaRPr lang="es-ES" dirty="0"/>
          </a:p>
        </p:txBody>
      </p:sp>
      <p:pic>
        <p:nvPicPr>
          <p:cNvPr id="7170" name="Picture 2" descr="C:\Users\Miguel\AppData\Local\Temp\msohtmlclip1\02\clip_image001.png">
            <a:hlinkClick r:id="rId2"/>
          </p:cNvPr>
          <p:cNvPicPr>
            <a:picLocks noGrp="1" noChangeAspect="1" noChangeArrowheads="1"/>
          </p:cNvPicPr>
          <p:nvPr>
            <p:ph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9143" y="1589220"/>
            <a:ext cx="3916048" cy="4950328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45485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Directiva de administración de la información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es-ES" b="1" dirty="0" smtClean="0"/>
              <a:t> Ejemplo</a:t>
            </a:r>
            <a:r>
              <a:rPr lang="es-ES" dirty="0" smtClean="0"/>
              <a:t>: cuando </a:t>
            </a:r>
            <a:r>
              <a:rPr lang="es-ES" dirty="0"/>
              <a:t>se declara como registro y pasados 5 años, se eliminar todas las versiones anteriores </a:t>
            </a:r>
          </a:p>
        </p:txBody>
      </p:sp>
      <p:pic>
        <p:nvPicPr>
          <p:cNvPr id="8194" name="Picture 2" descr="C:\Users\Miguel\AppData\Local\Temp\msohtmlclip1\01\clip_image001.png">
            <a:hlinkClick r:id="rId2"/>
          </p:cNvPr>
          <p:cNvPicPr>
            <a:picLocks noGrp="1" noChangeAspect="1" noChangeArrowheads="1"/>
          </p:cNvPicPr>
          <p:nvPr>
            <p:ph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7162" y="1822450"/>
            <a:ext cx="4351338" cy="4351338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2229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Detalle del cumplimiento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s-ES" dirty="0" smtClean="0"/>
              <a:t> Para conocer en qué fase de retención se encuentra el documento</a:t>
            </a:r>
          </a:p>
          <a:p>
            <a:r>
              <a:rPr lang="es-ES" dirty="0"/>
              <a:t> </a:t>
            </a:r>
            <a:r>
              <a:rPr lang="es-ES" b="1" dirty="0" smtClean="0"/>
              <a:t>Ejemplo</a:t>
            </a:r>
            <a:r>
              <a:rPr lang="es-ES" dirty="0" smtClean="0"/>
              <a:t>: tiene programada una fecha en la que se enviará al centro de registros</a:t>
            </a:r>
            <a:endParaRPr lang="es-ES" dirty="0"/>
          </a:p>
        </p:txBody>
      </p:sp>
      <p:pic>
        <p:nvPicPr>
          <p:cNvPr id="11266" name="Picture 2" descr="C:\Users\Miguel\AppData\Local\Temp\msohtmlclip1\02\clip_image001.png">
            <a:hlinkClick r:id="rId2"/>
          </p:cNvPr>
          <p:cNvPicPr>
            <a:picLocks noGrp="1" noChangeAspect="1" noChangeArrowheads="1"/>
          </p:cNvPicPr>
          <p:nvPr>
            <p:ph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7162" y="1822450"/>
            <a:ext cx="4351338" cy="4351338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9390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Directiva de administración de la información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s-ES" dirty="0" smtClean="0"/>
              <a:t> </a:t>
            </a:r>
            <a:r>
              <a:rPr lang="es-ES" b="1" dirty="0" smtClean="0"/>
              <a:t>Ejemplo</a:t>
            </a:r>
            <a:r>
              <a:rPr lang="es-ES" dirty="0" smtClean="0"/>
              <a:t>: Directiva completa</a:t>
            </a:r>
            <a:endParaRPr lang="es-ES" dirty="0"/>
          </a:p>
        </p:txBody>
      </p:sp>
      <p:pic>
        <p:nvPicPr>
          <p:cNvPr id="9218" name="Picture 2" descr="C:\Users\Miguel\AppData\Local\Temp\msohtmlclip1\02\clip_image001.png">
            <a:hlinkClick r:id="rId2"/>
          </p:cNvPr>
          <p:cNvPicPr>
            <a:picLocks noGrp="1" noChangeAspect="1" noChangeArrowheads="1"/>
          </p:cNvPicPr>
          <p:nvPr>
            <p:ph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1863" y="1868022"/>
            <a:ext cx="5341937" cy="4260194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68147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Enviar registros al Centro de Registro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s-ES" dirty="0" smtClean="0"/>
              <a:t> Es posible configurar una conexión “enviar a”</a:t>
            </a:r>
          </a:p>
          <a:p>
            <a:r>
              <a:rPr lang="es-ES" dirty="0"/>
              <a:t> </a:t>
            </a:r>
            <a:r>
              <a:rPr lang="es-ES" dirty="0" smtClean="0"/>
              <a:t>Se configura en:</a:t>
            </a:r>
          </a:p>
          <a:p>
            <a:pPr lvl="1"/>
            <a:r>
              <a:rPr lang="es-ES" b="1" dirty="0" smtClean="0"/>
              <a:t>Administración Central</a:t>
            </a:r>
            <a:r>
              <a:rPr lang="es-ES" b="1" dirty="0" smtClean="0">
                <a:sym typeface="Wingdings" panose="05000000000000000000" pitchFamily="2" charset="2"/>
              </a:rPr>
              <a:t> </a:t>
            </a:r>
            <a:r>
              <a:rPr lang="es-ES" dirty="0" smtClean="0">
                <a:sym typeface="Wingdings" panose="05000000000000000000" pitchFamily="2" charset="2"/>
              </a:rPr>
              <a:t>(</a:t>
            </a:r>
            <a:r>
              <a:rPr lang="es-ES" dirty="0" smtClean="0"/>
              <a:t>SharePoint Server)</a:t>
            </a:r>
          </a:p>
          <a:p>
            <a:pPr lvl="1"/>
            <a:r>
              <a:rPr lang="es-ES" b="1" dirty="0" smtClean="0"/>
              <a:t>Centro de Administración de SharePoint </a:t>
            </a:r>
            <a:r>
              <a:rPr lang="es-ES" dirty="0" smtClean="0"/>
              <a:t>(SharePoint Online)</a:t>
            </a:r>
          </a:p>
          <a:p>
            <a:endParaRPr lang="es-ES" dirty="0"/>
          </a:p>
        </p:txBody>
      </p:sp>
      <p:pic>
        <p:nvPicPr>
          <p:cNvPr id="12290" name="Picture 2" descr="C:\Users\Miguel\AppData\Local\Temp\msohtmlclip1\02\clip_image001.png">
            <a:hlinkClick r:id="rId2"/>
          </p:cNvPr>
          <p:cNvPicPr>
            <a:picLocks noGrp="1" noChangeAspect="1" noChangeArrowheads="1"/>
          </p:cNvPicPr>
          <p:nvPr>
            <p:ph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1863" y="2014925"/>
            <a:ext cx="5341937" cy="3966388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96599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Office Delve</a:t>
            </a:r>
            <a:br>
              <a:rPr lang="es-ES" dirty="0" smtClean="0"/>
            </a:br>
            <a:r>
              <a:rPr lang="es-ES" sz="3000" dirty="0" smtClean="0"/>
              <a:t>Gestión moderna de documentos</a:t>
            </a:r>
            <a:endParaRPr lang="es-ES" sz="3000" dirty="0"/>
          </a:p>
        </p:txBody>
      </p:sp>
      <p:pic>
        <p:nvPicPr>
          <p:cNvPr id="6" name="Marcador de posición de imagen 5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25" t="-207" r="3169" b="207"/>
          <a:stretch/>
        </p:blipFill>
        <p:spPr/>
      </p:pic>
    </p:spTree>
    <p:extLst>
      <p:ext uri="{BB962C8B-B14F-4D97-AF65-F5344CB8AC3E}">
        <p14:creationId xmlns:p14="http://schemas.microsoft.com/office/powerpoint/2010/main" val="24643859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window dir="vert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¿Qué es Delve?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s-ES" dirty="0" smtClean="0"/>
              <a:t> Servicio disponible en </a:t>
            </a:r>
            <a:r>
              <a:rPr lang="es-ES" b="1" dirty="0" smtClean="0"/>
              <a:t>SharePoint Online</a:t>
            </a:r>
            <a:r>
              <a:rPr lang="es-ES" dirty="0" smtClean="0"/>
              <a:t>.</a:t>
            </a:r>
          </a:p>
          <a:p>
            <a:r>
              <a:rPr lang="es-ES" dirty="0"/>
              <a:t> </a:t>
            </a:r>
            <a:r>
              <a:rPr lang="es-ES" dirty="0" smtClean="0"/>
              <a:t>Llegará a SharePoint Server 2016 mediante uso de </a:t>
            </a:r>
            <a:r>
              <a:rPr lang="es-ES" b="1" dirty="0" smtClean="0"/>
              <a:t>entorno híbrido</a:t>
            </a:r>
            <a:r>
              <a:rPr lang="es-ES" dirty="0" smtClean="0"/>
              <a:t>.</a:t>
            </a:r>
          </a:p>
          <a:p>
            <a:r>
              <a:rPr lang="es-ES" dirty="0" smtClean="0"/>
              <a:t>Ayuda a </a:t>
            </a:r>
            <a:r>
              <a:rPr lang="es-ES" dirty="0"/>
              <a:t>descubrir qué información puede resultarle más interesante en </a:t>
            </a:r>
            <a:r>
              <a:rPr lang="es-ES" dirty="0" smtClean="0"/>
              <a:t>un momento </a:t>
            </a:r>
            <a:r>
              <a:rPr lang="es-ES" dirty="0"/>
              <a:t>en todo Office 365</a:t>
            </a:r>
            <a:r>
              <a:rPr lang="es-ES" dirty="0" smtClean="0"/>
              <a:t>.</a:t>
            </a:r>
            <a:endParaRPr lang="es-ES" dirty="0"/>
          </a:p>
          <a:p>
            <a:r>
              <a:rPr lang="es-ES" dirty="0"/>
              <a:t>Cuanto más </a:t>
            </a:r>
            <a:r>
              <a:rPr lang="es-ES" dirty="0" smtClean="0"/>
              <a:t>se trabaja conjuntamente </a:t>
            </a:r>
            <a:r>
              <a:rPr lang="es-ES" dirty="0"/>
              <a:t>con </a:t>
            </a:r>
            <a:r>
              <a:rPr lang="es-ES" dirty="0" smtClean="0"/>
              <a:t>compañeros viendo</a:t>
            </a:r>
            <a:r>
              <a:rPr lang="es-ES" dirty="0"/>
              <a:t>, editando y compartiendo documentos los unos con los </a:t>
            </a:r>
            <a:r>
              <a:rPr lang="es-ES" dirty="0" smtClean="0"/>
              <a:t>otros, más información se recopila.</a:t>
            </a:r>
            <a:endParaRPr lang="es-ES" dirty="0"/>
          </a:p>
          <a:p>
            <a:r>
              <a:rPr lang="es-ES" dirty="0" smtClean="0"/>
              <a:t> Delve </a:t>
            </a:r>
            <a:r>
              <a:rPr lang="es-ES" dirty="0"/>
              <a:t>se fija en cómo trabajan </a:t>
            </a:r>
            <a:r>
              <a:rPr lang="es-ES" dirty="0" smtClean="0"/>
              <a:t>las personas </a:t>
            </a:r>
            <a:r>
              <a:rPr lang="es-ES" dirty="0"/>
              <a:t>y adapta la información a cada caso en particular</a:t>
            </a:r>
            <a:r>
              <a:rPr lang="es-ES" dirty="0" smtClean="0"/>
              <a:t>.</a:t>
            </a:r>
          </a:p>
          <a:p>
            <a:r>
              <a:rPr lang="es-ES" dirty="0"/>
              <a:t> </a:t>
            </a:r>
            <a:r>
              <a:rPr lang="es-ES" dirty="0" smtClean="0"/>
              <a:t>Cada usuario ve contenidos distintos.</a:t>
            </a:r>
            <a:endParaRPr lang="es-ES" dirty="0"/>
          </a:p>
          <a:p>
            <a:r>
              <a:rPr lang="es-ES" dirty="0" smtClean="0"/>
              <a:t> Nunca cambia </a:t>
            </a:r>
            <a:r>
              <a:rPr lang="es-ES" dirty="0"/>
              <a:t>ningún </a:t>
            </a:r>
            <a:r>
              <a:rPr lang="es-ES" dirty="0" smtClean="0"/>
              <a:t>permiso.  Sólo se verán documentos que se han compartido</a:t>
            </a:r>
          </a:p>
          <a:p>
            <a:r>
              <a:rPr lang="es-ES" dirty="0"/>
              <a:t> </a:t>
            </a:r>
            <a:r>
              <a:rPr lang="es-ES" dirty="0" smtClean="0"/>
              <a:t>Integración con OneDrive para la Empresa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6518" y="5526433"/>
            <a:ext cx="3866912" cy="785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07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¿Qué es Delve?</a:t>
            </a:r>
            <a:endParaRPr lang="es-ES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5213" y="1463040"/>
            <a:ext cx="7763436" cy="5131934"/>
          </a:xfrm>
          <a:ln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6753821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03" y="907041"/>
            <a:ext cx="2437265" cy="2437265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Miguel Tabera</a:t>
            </a:r>
            <a:endParaRPr lang="es-ES" dirty="0"/>
          </a:p>
        </p:txBody>
      </p:sp>
      <p:sp>
        <p:nvSpPr>
          <p:cNvPr id="17" name="Marcador de texto 16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SharePoint Lead at </a:t>
            </a:r>
            <a:r>
              <a:rPr lang="en-US" b="1" dirty="0" smtClean="0"/>
              <a:t>Plain Concepts</a:t>
            </a:r>
            <a:endParaRPr lang="es-ES" b="1" dirty="0"/>
          </a:p>
        </p:txBody>
      </p:sp>
      <p:sp>
        <p:nvSpPr>
          <p:cNvPr id="18" name="Marcador de texto 17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http://</a:t>
            </a:r>
            <a:r>
              <a:rPr lang="en-US" dirty="0"/>
              <a:t>www.</a:t>
            </a:r>
            <a:r>
              <a:rPr lang="en-US" b="1" dirty="0"/>
              <a:t>sinsharepointnohayparaiso</a:t>
            </a:r>
            <a:r>
              <a:rPr lang="en-US" dirty="0"/>
              <a:t>.com</a:t>
            </a:r>
            <a:endParaRPr lang="es-ES" dirty="0"/>
          </a:p>
        </p:txBody>
      </p:sp>
      <p:sp>
        <p:nvSpPr>
          <p:cNvPr id="19" name="Marcador de texto 18"/>
          <p:cNvSpPr>
            <a:spLocks noGrp="1"/>
          </p:cNvSpPr>
          <p:nvPr>
            <p:ph type="body" sz="quarter" idx="16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http://blogs.plainconcepts.com/</a:t>
            </a:r>
            <a:r>
              <a:rPr lang="en-US" b="1" dirty="0" smtClean="0"/>
              <a:t>rokyouroffice</a:t>
            </a:r>
            <a:endParaRPr lang="es-ES" b="1" dirty="0"/>
          </a:p>
        </p:txBody>
      </p:sp>
      <p:sp>
        <p:nvSpPr>
          <p:cNvPr id="20" name="Marcador de texto 19"/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@migueltabera</a:t>
            </a:r>
            <a:endParaRPr lang="es-ES" dirty="0"/>
          </a:p>
        </p:txBody>
      </p:sp>
      <p:sp>
        <p:nvSpPr>
          <p:cNvPr id="21" name="Marcador de texto 20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Microsoft MVP | SharePoint Server</a:t>
            </a:r>
            <a:endParaRPr lang="es-E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03" y="3620962"/>
            <a:ext cx="2020090" cy="814687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5368" y="4696295"/>
            <a:ext cx="2296632" cy="2296632"/>
          </a:xfrm>
          <a:prstGeom prst="rect">
            <a:avLst/>
          </a:prstGeom>
        </p:spPr>
      </p:pic>
      <p:pic>
        <p:nvPicPr>
          <p:cNvPr id="22" name="Imagen 2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514" y="5696369"/>
            <a:ext cx="2984907" cy="488387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397" y="4549623"/>
            <a:ext cx="2730886" cy="1031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00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Experiencia única a cada usuario</a:t>
            </a:r>
            <a:endParaRPr lang="es-ES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6362" y="1825625"/>
            <a:ext cx="8272981" cy="4653552"/>
          </a:xfrm>
          <a:ln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6309423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Visualiza el trabajo de los compañeros</a:t>
            </a:r>
            <a:endParaRPr lang="es-ES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72661" y="1825625"/>
            <a:ext cx="7283116" cy="435133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2833061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Centrado en las personas y sus relaciones</a:t>
            </a:r>
            <a:endParaRPr lang="es-ES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3166" y="1386375"/>
            <a:ext cx="5459634" cy="5471625"/>
          </a:xfrm>
          <a:ln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0630790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/>
      </p:transition>
    </mc:Choice>
    <mc:Fallback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App móvil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0"/>
          </p:nvPr>
        </p:nvSpPr>
        <p:spPr/>
        <p:txBody>
          <a:bodyPr>
            <a:normAutofit lnSpcReduction="10000"/>
          </a:bodyPr>
          <a:lstStyle/>
          <a:p>
            <a:r>
              <a:rPr lang="es-ES" dirty="0" smtClean="0"/>
              <a:t> Visualización de Delve en dispositivos móviles</a:t>
            </a:r>
          </a:p>
          <a:p>
            <a:r>
              <a:rPr lang="es-ES" dirty="0"/>
              <a:t> </a:t>
            </a:r>
            <a:r>
              <a:rPr lang="es-ES" dirty="0" smtClean="0"/>
              <a:t>Acceso al contenido y actividad de los usuarios</a:t>
            </a:r>
          </a:p>
          <a:p>
            <a:r>
              <a:rPr lang="es-ES" dirty="0"/>
              <a:t> </a:t>
            </a:r>
            <a:r>
              <a:rPr lang="es-ES" dirty="0" smtClean="0"/>
              <a:t>Compartir, buscar y visualizar documentos</a:t>
            </a:r>
          </a:p>
          <a:p>
            <a:r>
              <a:rPr lang="es-ES" dirty="0"/>
              <a:t> </a:t>
            </a:r>
            <a:r>
              <a:rPr lang="es-ES" dirty="0" smtClean="0"/>
              <a:t>Reanudar mi </a:t>
            </a:r>
            <a:r>
              <a:rPr lang="es-ES" dirty="0" smtClean="0"/>
              <a:t>trabajo</a:t>
            </a:r>
          </a:p>
          <a:p>
            <a:r>
              <a:rPr lang="es-ES" dirty="0"/>
              <a:t> </a:t>
            </a:r>
            <a:r>
              <a:rPr lang="es-ES" dirty="0" smtClean="0"/>
              <a:t>Actualmente Android e iOS</a:t>
            </a:r>
            <a:endParaRPr lang="es-ES" dirty="0" smtClean="0"/>
          </a:p>
          <a:p>
            <a:r>
              <a:rPr lang="es-ES" dirty="0"/>
              <a:t> </a:t>
            </a:r>
            <a:r>
              <a:rPr lang="es-ES" dirty="0" smtClean="0"/>
              <a:t>Próximamente app universal de Windows 10</a:t>
            </a:r>
            <a:endParaRPr lang="es-ES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700"/>
          <a:stretch/>
        </p:blipFill>
        <p:spPr>
          <a:xfrm>
            <a:off x="3385151" y="700977"/>
            <a:ext cx="653449" cy="653858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4921" y="901385"/>
            <a:ext cx="2309647" cy="410806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7623" y="1428052"/>
            <a:ext cx="1961181" cy="348826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4742" y="1690688"/>
            <a:ext cx="1606326" cy="285710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6016" y="2955983"/>
            <a:ext cx="1703070" cy="302320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316739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03" y="907041"/>
            <a:ext cx="2437265" cy="2437265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Miguel Tabera</a:t>
            </a:r>
            <a:endParaRPr lang="es-ES" dirty="0"/>
          </a:p>
        </p:txBody>
      </p:sp>
      <p:sp>
        <p:nvSpPr>
          <p:cNvPr id="17" name="Marcador de texto 16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SharePoint Lead at </a:t>
            </a:r>
            <a:r>
              <a:rPr lang="en-US" b="1" dirty="0" smtClean="0"/>
              <a:t>Plain Concepts</a:t>
            </a:r>
            <a:endParaRPr lang="es-ES" b="1" dirty="0"/>
          </a:p>
        </p:txBody>
      </p:sp>
      <p:sp>
        <p:nvSpPr>
          <p:cNvPr id="18" name="Marcador de texto 17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http://</a:t>
            </a:r>
            <a:r>
              <a:rPr lang="en-US" dirty="0"/>
              <a:t>www.</a:t>
            </a:r>
            <a:r>
              <a:rPr lang="en-US" b="1" dirty="0"/>
              <a:t>sinsharepointnohayparaiso</a:t>
            </a:r>
            <a:r>
              <a:rPr lang="en-US" dirty="0"/>
              <a:t>.com</a:t>
            </a:r>
            <a:endParaRPr lang="es-ES" dirty="0"/>
          </a:p>
        </p:txBody>
      </p:sp>
      <p:sp>
        <p:nvSpPr>
          <p:cNvPr id="19" name="Marcador de texto 18"/>
          <p:cNvSpPr>
            <a:spLocks noGrp="1"/>
          </p:cNvSpPr>
          <p:nvPr>
            <p:ph type="body" sz="quarter" idx="16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http://blogs.plainconcepts.com/</a:t>
            </a:r>
            <a:r>
              <a:rPr lang="en-US" b="1" dirty="0" smtClean="0"/>
              <a:t>rokyouroffice</a:t>
            </a:r>
            <a:endParaRPr lang="es-ES" b="1" dirty="0"/>
          </a:p>
        </p:txBody>
      </p:sp>
      <p:sp>
        <p:nvSpPr>
          <p:cNvPr id="20" name="Marcador de texto 19"/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@migueltabera</a:t>
            </a:r>
            <a:endParaRPr lang="es-ES" dirty="0"/>
          </a:p>
        </p:txBody>
      </p:sp>
      <p:sp>
        <p:nvSpPr>
          <p:cNvPr id="21" name="Marcador de texto 20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Microsoft MVP | SharePoint Server</a:t>
            </a:r>
            <a:endParaRPr lang="es-E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03" y="3620962"/>
            <a:ext cx="2020090" cy="814687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5368" y="4696295"/>
            <a:ext cx="2296632" cy="2296632"/>
          </a:xfrm>
          <a:prstGeom prst="rect">
            <a:avLst/>
          </a:prstGeom>
        </p:spPr>
      </p:pic>
      <p:pic>
        <p:nvPicPr>
          <p:cNvPr id="22" name="Imagen 2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514" y="5696369"/>
            <a:ext cx="2984907" cy="488387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397" y="4549623"/>
            <a:ext cx="2730886" cy="1031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047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17694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s-ES" dirty="0" smtClean="0"/>
              <a:t>Workshop Productividad</a:t>
            </a:r>
            <a:br>
              <a:rPr lang="es-ES" dirty="0" smtClean="0"/>
            </a:br>
            <a:r>
              <a:rPr lang="es-ES" sz="4000" dirty="0" smtClean="0"/>
              <a:t>Diseño de un </a:t>
            </a:r>
            <a:r>
              <a:rPr lang="es-ES" sz="4000" smtClean="0"/>
              <a:t>centro documental</a:t>
            </a:r>
            <a:endParaRPr lang="es-ES" sz="4000" dirty="0"/>
          </a:p>
        </p:txBody>
      </p:sp>
    </p:spTree>
    <p:extLst>
      <p:ext uri="{BB962C8B-B14F-4D97-AF65-F5344CB8AC3E}">
        <p14:creationId xmlns:p14="http://schemas.microsoft.com/office/powerpoint/2010/main" val="1561936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5600" dirty="0" smtClean="0"/>
              <a:t>Centro de documentación</a:t>
            </a:r>
            <a:endParaRPr lang="es-ES" sz="5600" dirty="0"/>
          </a:p>
        </p:txBody>
      </p:sp>
      <p:pic>
        <p:nvPicPr>
          <p:cNvPr id="4" name="Marcador de posición de imagen 3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9" r="2939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1229105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window dir="ver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Características principales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74641" y="1825625"/>
            <a:ext cx="5140875" cy="4351338"/>
          </a:xfrm>
        </p:spPr>
        <p:txBody>
          <a:bodyPr>
            <a:normAutofit fontScale="92500" lnSpcReduction="10000"/>
          </a:bodyPr>
          <a:lstStyle/>
          <a:p>
            <a:r>
              <a:rPr lang="es-ES" dirty="0" smtClean="0"/>
              <a:t> Plantilla de sitio.</a:t>
            </a:r>
          </a:p>
          <a:p>
            <a:r>
              <a:rPr lang="es-ES" dirty="0"/>
              <a:t> </a:t>
            </a:r>
            <a:r>
              <a:rPr lang="es-ES" dirty="0" smtClean="0"/>
              <a:t>Facilita y aumenta la eficacia en la creación de </a:t>
            </a:r>
            <a:r>
              <a:rPr lang="es-ES" b="1" dirty="0" smtClean="0"/>
              <a:t>grandes conjuntos de documentos</a:t>
            </a:r>
            <a:r>
              <a:rPr lang="es-ES" dirty="0" smtClean="0"/>
              <a:t> mediante distintas características.</a:t>
            </a:r>
            <a:endParaRPr lang="es-ES" b="1" dirty="0" smtClean="0"/>
          </a:p>
          <a:p>
            <a:r>
              <a:rPr lang="es-ES" dirty="0" smtClean="0"/>
              <a:t> Casi todas las características se pueden añadir en otro tipo de sitios. Centro de documentación las agrupa en una plantilla.</a:t>
            </a:r>
          </a:p>
          <a:p>
            <a:r>
              <a:rPr lang="es-ES" dirty="0" smtClean="0"/>
              <a:t> Dos grandes usos:</a:t>
            </a:r>
          </a:p>
          <a:p>
            <a:pPr lvl="1"/>
            <a:r>
              <a:rPr lang="es-ES" dirty="0" smtClean="0"/>
              <a:t> </a:t>
            </a:r>
            <a:r>
              <a:rPr lang="es-ES" b="1" dirty="0" smtClean="0"/>
              <a:t>Entorno de creación</a:t>
            </a:r>
          </a:p>
          <a:p>
            <a:pPr lvl="1"/>
            <a:r>
              <a:rPr lang="es-ES" b="1" dirty="0"/>
              <a:t> </a:t>
            </a:r>
            <a:r>
              <a:rPr lang="es-ES" b="1" dirty="0" smtClean="0"/>
              <a:t>Archivo de contenido</a:t>
            </a:r>
          </a:p>
          <a:p>
            <a:pPr lvl="1"/>
            <a:endParaRPr lang="es-E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2584" y="1627689"/>
            <a:ext cx="5848351" cy="328045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2865" y="4505813"/>
            <a:ext cx="4097522" cy="222271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8576" y="5297403"/>
            <a:ext cx="3221665" cy="120540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9794779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Entorno de creación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 L</a:t>
            </a:r>
            <a:r>
              <a:rPr lang="es-ES" dirty="0" smtClean="0"/>
              <a:t>os </a:t>
            </a:r>
            <a:r>
              <a:rPr lang="es-ES" dirty="0"/>
              <a:t>usuarios protegen y desprotegen frecuentemente los </a:t>
            </a:r>
            <a:r>
              <a:rPr lang="es-ES" dirty="0" smtClean="0"/>
              <a:t>archivos.</a:t>
            </a:r>
          </a:p>
          <a:p>
            <a:r>
              <a:rPr lang="es-ES" dirty="0"/>
              <a:t> </a:t>
            </a:r>
            <a:r>
              <a:rPr lang="es-ES" dirty="0" smtClean="0"/>
              <a:t>Se crean </a:t>
            </a:r>
            <a:r>
              <a:rPr lang="es-ES" dirty="0"/>
              <a:t>estructuras de </a:t>
            </a:r>
            <a:r>
              <a:rPr lang="es-ES" dirty="0" smtClean="0"/>
              <a:t>carpetas.</a:t>
            </a:r>
          </a:p>
          <a:p>
            <a:r>
              <a:rPr lang="es-ES" dirty="0" smtClean="0"/>
              <a:t> Control </a:t>
            </a:r>
            <a:r>
              <a:rPr lang="es-ES" dirty="0"/>
              <a:t>de versiones </a:t>
            </a:r>
            <a:r>
              <a:rPr lang="es-ES" dirty="0" smtClean="0"/>
              <a:t>habilitado.</a:t>
            </a:r>
          </a:p>
          <a:p>
            <a:pPr lvl="1"/>
            <a:r>
              <a:rPr lang="es-ES" dirty="0"/>
              <a:t> </a:t>
            </a:r>
            <a:r>
              <a:rPr lang="es-ES" dirty="0" smtClean="0"/>
              <a:t>Puede </a:t>
            </a:r>
            <a:r>
              <a:rPr lang="es-ES" dirty="0"/>
              <a:t>haber 10 versiones anteriores o más de cada </a:t>
            </a:r>
            <a:r>
              <a:rPr lang="es-ES" dirty="0" smtClean="0"/>
              <a:t>documento.</a:t>
            </a:r>
          </a:p>
          <a:p>
            <a:r>
              <a:rPr lang="es-ES" dirty="0"/>
              <a:t> </a:t>
            </a:r>
            <a:r>
              <a:rPr lang="es-ES" dirty="0" smtClean="0"/>
              <a:t>Se puede controlar con flujos </a:t>
            </a:r>
            <a:r>
              <a:rPr lang="es-ES" dirty="0"/>
              <a:t>de trabajo </a:t>
            </a:r>
            <a:r>
              <a:rPr lang="es-ES" dirty="0" smtClean="0"/>
              <a:t>los </a:t>
            </a:r>
            <a:r>
              <a:rPr lang="es-ES" dirty="0"/>
              <a:t>ciclos de vida de los documentos.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2501" y="4508205"/>
            <a:ext cx="5106885" cy="1895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7485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Archivo de contenido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s-ES" dirty="0" smtClean="0"/>
              <a:t> Hay </a:t>
            </a:r>
            <a:r>
              <a:rPr lang="es-ES" dirty="0"/>
              <a:t>muy pocas actividades de </a:t>
            </a:r>
            <a:r>
              <a:rPr lang="es-ES" dirty="0" smtClean="0"/>
              <a:t>creación.</a:t>
            </a:r>
          </a:p>
          <a:p>
            <a:r>
              <a:rPr lang="es-ES" dirty="0" smtClean="0"/>
              <a:t> Los </a:t>
            </a:r>
            <a:r>
              <a:rPr lang="es-ES" dirty="0"/>
              <a:t>usuarios solo ven o cargan </a:t>
            </a:r>
            <a:r>
              <a:rPr lang="es-ES" dirty="0" smtClean="0"/>
              <a:t>documentos.</a:t>
            </a:r>
          </a:p>
          <a:p>
            <a:r>
              <a:rPr lang="es-ES" dirty="0"/>
              <a:t> </a:t>
            </a:r>
            <a:r>
              <a:rPr lang="es-ES" dirty="0" smtClean="0"/>
              <a:t>La </a:t>
            </a:r>
            <a:r>
              <a:rPr lang="es-ES" dirty="0"/>
              <a:t>plantilla </a:t>
            </a:r>
            <a:r>
              <a:rPr lang="es-ES" dirty="0" smtClean="0"/>
              <a:t>admite </a:t>
            </a:r>
            <a:r>
              <a:rPr lang="es-ES" dirty="0"/>
              <a:t>la creación de un tipo de archivo de contenido denominado </a:t>
            </a:r>
            <a:r>
              <a:rPr lang="es-ES" b="1" dirty="0"/>
              <a:t>archivos de base de </a:t>
            </a:r>
            <a:r>
              <a:rPr lang="es-ES" b="1" dirty="0" smtClean="0"/>
              <a:t>conocimientos</a:t>
            </a:r>
            <a:r>
              <a:rPr lang="es-ES" dirty="0" smtClean="0"/>
              <a:t>.</a:t>
            </a:r>
          </a:p>
          <a:p>
            <a:pPr lvl="1"/>
            <a:r>
              <a:rPr lang="es-ES" dirty="0" smtClean="0"/>
              <a:t> Contienen </a:t>
            </a:r>
            <a:r>
              <a:rPr lang="es-ES" dirty="0"/>
              <a:t>versiones únicas de los documentos </a:t>
            </a:r>
            <a:endParaRPr lang="es-ES" dirty="0" smtClean="0"/>
          </a:p>
          <a:p>
            <a:pPr lvl="1"/>
            <a:r>
              <a:rPr lang="es-ES" dirty="0"/>
              <a:t> </a:t>
            </a:r>
            <a:r>
              <a:rPr lang="es-ES" dirty="0" smtClean="0"/>
              <a:t>Si se usa, un </a:t>
            </a:r>
            <a:r>
              <a:rPr lang="es-ES" dirty="0"/>
              <a:t>sitio puede llegar a contener </a:t>
            </a:r>
            <a:r>
              <a:rPr lang="es-ES" b="1" dirty="0"/>
              <a:t>10 millones </a:t>
            </a:r>
            <a:r>
              <a:rPr lang="es-ES" dirty="0"/>
              <a:t>de archivos. </a:t>
            </a:r>
            <a:endParaRPr lang="es-ES" dirty="0" smtClean="0"/>
          </a:p>
          <a:p>
            <a:pPr lvl="1"/>
            <a:r>
              <a:rPr lang="es-ES" dirty="0"/>
              <a:t> </a:t>
            </a:r>
            <a:r>
              <a:rPr lang="es-ES" dirty="0" smtClean="0"/>
              <a:t>La mayor parte de las operaciones deben ser de lectura</a:t>
            </a:r>
          </a:p>
          <a:p>
            <a:r>
              <a:rPr lang="es-ES" dirty="0"/>
              <a:t> </a:t>
            </a:r>
            <a:r>
              <a:rPr lang="es-ES" dirty="0" smtClean="0"/>
              <a:t>Es posible tener bases de datos superiores a 4 TB (incluso ilimitadas) si se usa un Centro de Registros con operaciones mayoritariamente de lectura</a:t>
            </a:r>
          </a:p>
          <a:p>
            <a:pPr lvl="1"/>
            <a:r>
              <a:rPr lang="es-ES" dirty="0"/>
              <a:t> </a:t>
            </a:r>
            <a:r>
              <a:rPr lang="es-ES" dirty="0">
                <a:hlinkClick r:id="rId2"/>
              </a:rPr>
              <a:t>https://</a:t>
            </a:r>
            <a:r>
              <a:rPr lang="es-ES" dirty="0" smtClean="0">
                <a:hlinkClick r:id="rId2"/>
              </a:rPr>
              <a:t>technet.microsoft.com/es-es/library/cc262787.aspx</a:t>
            </a:r>
            <a:r>
              <a:rPr lang="es-ES" dirty="0" smtClean="0"/>
              <a:t> 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2217889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smtClean="0"/>
              <a:t>Características destacadas</a:t>
            </a:r>
            <a:endParaRPr lang="es-E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 smtClean="0"/>
              <a:t>Centro de documentación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11919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73EBF46ACB4F846B28CD3AF586BC274" ma:contentTypeVersion="2" ma:contentTypeDescription="Create a new document." ma:contentTypeScope="" ma:versionID="adfb675e58b08c3d8473d8731fcbb0bd">
  <xsd:schema xmlns:xsd="http://www.w3.org/2001/XMLSchema" xmlns:xs="http://www.w3.org/2001/XMLSchema" xmlns:p="http://schemas.microsoft.com/office/2006/metadata/properties" xmlns:ns2="a4aa0b84-8325-48cb-a05f-55913b886993" targetNamespace="http://schemas.microsoft.com/office/2006/metadata/properties" ma:root="true" ma:fieldsID="75cc7ac740c7e2cbb4dd092763ddd15a" ns2:_="">
    <xsd:import namespace="a4aa0b84-8325-48cb-a05f-55913b886993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4aa0b84-8325-48cb-a05f-55913b886993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89132E3-28B7-4036-A2C7-45F764811B98}">
  <ds:schemaRefs>
    <ds:schemaRef ds:uri="http://www.w3.org/XML/1998/namespace"/>
    <ds:schemaRef ds:uri="http://schemas.microsoft.com/office/infopath/2007/PartnerControls"/>
    <ds:schemaRef ds:uri="http://schemas.microsoft.com/office/2006/documentManagement/types"/>
    <ds:schemaRef ds:uri="http://purl.org/dc/terms/"/>
    <ds:schemaRef ds:uri="a4aa0b84-8325-48cb-a05f-55913b886993"/>
    <ds:schemaRef ds:uri="http://schemas.microsoft.com/office/2006/metadata/properties"/>
    <ds:schemaRef ds:uri="http://purl.org/dc/elements/1.1/"/>
    <ds:schemaRef ds:uri="http://schemas.openxmlformats.org/package/2006/metadata/core-properties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BF406758-A59A-4A0E-AF54-0D3DB71408D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439CD32-8296-49EA-BE11-A0768E7B627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4aa0b84-8325-48cb-a05f-55913b88699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3563</TotalTime>
  <Words>1111</Words>
  <Application>Microsoft Office PowerPoint</Application>
  <PresentationFormat>Panorámica</PresentationFormat>
  <Paragraphs>142</Paragraphs>
  <Slides>35</Slides>
  <Notes>5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35</vt:i4>
      </vt:variant>
    </vt:vector>
  </HeadingPairs>
  <TitlesOfParts>
    <vt:vector size="42" baseType="lpstr">
      <vt:lpstr>Segoe UI Light</vt:lpstr>
      <vt:lpstr>Segoe UI </vt:lpstr>
      <vt:lpstr>Rabiohead</vt:lpstr>
      <vt:lpstr>Calibri</vt:lpstr>
      <vt:lpstr>Wingdings</vt:lpstr>
      <vt:lpstr>Arial</vt:lpstr>
      <vt:lpstr>Tema de Office</vt:lpstr>
      <vt:lpstr>Presentación de PowerPoint</vt:lpstr>
      <vt:lpstr>Presentación de PowerPoint</vt:lpstr>
      <vt:lpstr>Miguel Tabera</vt:lpstr>
      <vt:lpstr>Workshop Productividad Diseño de un centro documental</vt:lpstr>
      <vt:lpstr>Centro de documentación</vt:lpstr>
      <vt:lpstr>Características principales</vt:lpstr>
      <vt:lpstr>Entorno de creación</vt:lpstr>
      <vt:lpstr>Archivo de contenido</vt:lpstr>
      <vt:lpstr>Características destacadas</vt:lpstr>
      <vt:lpstr>Navegación por metadatos</vt:lpstr>
      <vt:lpstr>Identificadores de documento</vt:lpstr>
      <vt:lpstr>Versionado de documentos</vt:lpstr>
      <vt:lpstr>Tipos de contenido</vt:lpstr>
      <vt:lpstr>Organizador de contenido</vt:lpstr>
      <vt:lpstr>Centro de registros</vt:lpstr>
      <vt:lpstr>Conceptos</vt:lpstr>
      <vt:lpstr>Centro de Registros</vt:lpstr>
      <vt:lpstr>Características destacadas</vt:lpstr>
      <vt:lpstr>Administración del Centro de Registros</vt:lpstr>
      <vt:lpstr>Reglas del organizador de contenido</vt:lpstr>
      <vt:lpstr>Declaración como registro</vt:lpstr>
      <vt:lpstr>Directiva de administración de la información</vt:lpstr>
      <vt:lpstr>Directiva de administración de la información</vt:lpstr>
      <vt:lpstr>Detalle del cumplimiento</vt:lpstr>
      <vt:lpstr>Directiva de administración de la información</vt:lpstr>
      <vt:lpstr>Enviar registros al Centro de Registro</vt:lpstr>
      <vt:lpstr>Office Delve Gestión moderna de documentos</vt:lpstr>
      <vt:lpstr>¿Qué es Delve?</vt:lpstr>
      <vt:lpstr>¿Qué es Delve?</vt:lpstr>
      <vt:lpstr>Experiencia única a cada usuario</vt:lpstr>
      <vt:lpstr>Visualiza el trabajo de los compañeros</vt:lpstr>
      <vt:lpstr>Centrado en las personas y sus relaciones</vt:lpstr>
      <vt:lpstr>App móvil</vt:lpstr>
      <vt:lpstr>Miguel Tabera</vt:lpstr>
      <vt:lpstr>Presentación de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Santiago Porras Rodríguez</dc:creator>
  <cp:lastModifiedBy>Miguel Tabera Pacheco</cp:lastModifiedBy>
  <cp:revision>170</cp:revision>
  <dcterms:created xsi:type="dcterms:W3CDTF">2013-08-20T12:49:39Z</dcterms:created>
  <dcterms:modified xsi:type="dcterms:W3CDTF">2015-06-08T15:12:09Z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0x010100873EBF46ACB4F846B28CD3AF586BC274</vt:lpwstr>
  </property>
</Properties>
</file>